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50"/>
  </p:notesMasterIdLst>
  <p:handoutMasterIdLst>
    <p:handoutMasterId r:id="rId51"/>
  </p:handoutMasterIdLst>
  <p:sldIdLst>
    <p:sldId id="3158" r:id="rId2"/>
    <p:sldId id="2775" r:id="rId3"/>
    <p:sldId id="2420" r:id="rId4"/>
    <p:sldId id="2797" r:id="rId5"/>
    <p:sldId id="1374" r:id="rId6"/>
    <p:sldId id="2463" r:id="rId7"/>
    <p:sldId id="2459" r:id="rId8"/>
    <p:sldId id="2458" r:id="rId9"/>
    <p:sldId id="3278" r:id="rId10"/>
    <p:sldId id="1425" r:id="rId11"/>
    <p:sldId id="2817" r:id="rId12"/>
    <p:sldId id="1410" r:id="rId13"/>
    <p:sldId id="1411" r:id="rId14"/>
    <p:sldId id="1412" r:id="rId15"/>
    <p:sldId id="3280" r:id="rId16"/>
    <p:sldId id="1407" r:id="rId17"/>
    <p:sldId id="1396" r:id="rId18"/>
    <p:sldId id="3279" r:id="rId19"/>
    <p:sldId id="2818" r:id="rId20"/>
    <p:sldId id="2819" r:id="rId21"/>
    <p:sldId id="1322" r:id="rId22"/>
    <p:sldId id="1401" r:id="rId23"/>
    <p:sldId id="2820" r:id="rId24"/>
    <p:sldId id="1414" r:id="rId25"/>
    <p:sldId id="3274" r:id="rId26"/>
    <p:sldId id="2800" r:id="rId27"/>
    <p:sldId id="2801" r:id="rId28"/>
    <p:sldId id="2822" r:id="rId29"/>
    <p:sldId id="2823" r:id="rId30"/>
    <p:sldId id="2824" r:id="rId31"/>
    <p:sldId id="2825" r:id="rId32"/>
    <p:sldId id="2735" r:id="rId33"/>
    <p:sldId id="2842" r:id="rId34"/>
    <p:sldId id="1459" r:id="rId35"/>
    <p:sldId id="2834" r:id="rId36"/>
    <p:sldId id="2839" r:id="rId37"/>
    <p:sldId id="2816" r:id="rId38"/>
    <p:sldId id="3275" r:id="rId39"/>
    <p:sldId id="2835" r:id="rId40"/>
    <p:sldId id="2830" r:id="rId41"/>
    <p:sldId id="2836" r:id="rId42"/>
    <p:sldId id="2832" r:id="rId43"/>
    <p:sldId id="2831" r:id="rId44"/>
    <p:sldId id="2840" r:id="rId45"/>
    <p:sldId id="2158" r:id="rId46"/>
    <p:sldId id="2826" r:id="rId47"/>
    <p:sldId id="2827" r:id="rId48"/>
    <p:sldId id="2838" r:id="rId49"/>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436" autoAdjust="0"/>
  </p:normalViewPr>
  <p:slideViewPr>
    <p:cSldViewPr>
      <p:cViewPr varScale="1">
        <p:scale>
          <a:sx n="69" d="100"/>
          <a:sy n="69" d="100"/>
        </p:scale>
        <p:origin x="1181" y="72"/>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3/2/2025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3/2/2025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5118610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already been covered before (in L 13), so no need to explain this slide</a:t>
            </a:r>
          </a:p>
          <a:p>
            <a:r>
              <a:rPr lang="en-US" dirty="0"/>
              <a:t>The feeling to be discussed is mentioned in the first slide – Respect – as Right Evaluation</a:t>
            </a:r>
            <a:endParaRPr lang="en-IN" dirty="0"/>
          </a:p>
        </p:txBody>
      </p:sp>
    </p:spTree>
    <p:extLst>
      <p:ext uri="{BB962C8B-B14F-4D97-AF65-F5344CB8AC3E}">
        <p14:creationId xmlns:p14="http://schemas.microsoft.com/office/powerpoint/2010/main" val="317059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r>
              <a:rPr lang="en-GB" altLang="en-US" dirty="0"/>
              <a:t>Key point</a:t>
            </a:r>
          </a:p>
          <a:p>
            <a:r>
              <a:rPr lang="en-GB" altLang="en-US" dirty="0"/>
              <a:t>We have to understand our Natural acceptance (the core of our sameness)</a:t>
            </a:r>
          </a:p>
          <a:p>
            <a:r>
              <a:rPr lang="en-GB" altLang="en-US" dirty="0"/>
              <a:t>(otherwise we continue to differentiate)</a:t>
            </a:r>
          </a:p>
          <a:p>
            <a:endParaRPr lang="en-GB" altLang="en-US" dirty="0"/>
          </a:p>
        </p:txBody>
      </p:sp>
      <p:sp>
        <p:nvSpPr>
          <p:cNvPr id="4" name="Header Placeholder 3"/>
          <p:cNvSpPr txBox="1">
            <a:spLocks noGrp="1"/>
          </p:cNvSpPr>
          <p:nvPr/>
        </p:nvSpPr>
        <p:spPr>
          <a:xfrm>
            <a:off x="0" y="0"/>
            <a:ext cx="2971800" cy="457200"/>
          </a:xfrm>
          <a:prstGeom prst="rect">
            <a:avLst/>
          </a:prstGeom>
          <a:noFill/>
        </p:spPr>
        <p:txBody>
          <a:bodyPr/>
          <a:lstStyle/>
          <a:p>
            <a:pPr eaLnBrk="1" fontAlgn="auto" hangingPunct="1">
              <a:spcBef>
                <a:spcPts val="0"/>
              </a:spcBef>
              <a:spcAft>
                <a:spcPts val="0"/>
              </a:spcAft>
              <a:defRPr/>
            </a:pPr>
            <a:endParaRPr lang="en-US" sz="1200">
              <a:latin typeface="+mn-lt"/>
            </a:endParaRPr>
          </a:p>
        </p:txBody>
      </p:sp>
      <p:sp>
        <p:nvSpPr>
          <p:cNvPr id="30725"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B101000-5D28-45FB-A42B-ECA609E89EA8}" type="slidenum">
              <a:rPr lang="en-US" altLang="en-US" sz="1200">
                <a:latin typeface="Calibri" pitchFamily="34" charset="0"/>
              </a:rPr>
              <a:pPr algn="r" eaLnBrk="1" hangingPunct="1"/>
              <a:t>13</a:t>
            </a:fld>
            <a:endParaRPr lang="en-US" altLang="en-US" sz="1200">
              <a:latin typeface="Calibri" pitchFamily="34" charset="0"/>
            </a:endParaRPr>
          </a:p>
        </p:txBody>
      </p:sp>
    </p:spTree>
    <p:extLst>
      <p:ext uri="{BB962C8B-B14F-4D97-AF65-F5344CB8AC3E}">
        <p14:creationId xmlns:p14="http://schemas.microsoft.com/office/powerpoint/2010/main" val="160360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r>
              <a:rPr lang="en-GB" altLang="en-US" b="1" dirty="0"/>
              <a:t>Key Point</a:t>
            </a:r>
          </a:p>
          <a:p>
            <a:r>
              <a:rPr lang="en-GB" altLang="en-US" dirty="0"/>
              <a:t>We want respect, not domination</a:t>
            </a:r>
          </a:p>
          <a:p>
            <a:r>
              <a:rPr lang="en-GB" altLang="en-US" dirty="0"/>
              <a:t>Differentiation = Disrespect</a:t>
            </a:r>
          </a:p>
          <a:p>
            <a:r>
              <a:rPr lang="en-GB" altLang="en-US" dirty="0"/>
              <a:t>It is not naturally acceptable</a:t>
            </a:r>
          </a:p>
          <a:p>
            <a:r>
              <a:rPr lang="en-GB" altLang="en-US" dirty="0"/>
              <a:t>It has led to so much oppositions, movements</a:t>
            </a:r>
          </a:p>
          <a:p>
            <a:endParaRPr lang="en-GB" altLang="en-US" dirty="0"/>
          </a:p>
          <a:p>
            <a:r>
              <a:rPr lang="en-GB" altLang="en-US" dirty="0"/>
              <a:t>Examples</a:t>
            </a:r>
          </a:p>
          <a:p>
            <a:r>
              <a:rPr lang="en-GB" altLang="en-US" dirty="0"/>
              <a:t>Black-white movement, feminist movement…</a:t>
            </a:r>
          </a:p>
          <a:p>
            <a:r>
              <a:rPr lang="en-GB" altLang="en-US" dirty="0"/>
              <a:t>Struggles between rich and poor</a:t>
            </a:r>
          </a:p>
        </p:txBody>
      </p:sp>
      <p:sp>
        <p:nvSpPr>
          <p:cNvPr id="4" name="Header Placeholder 3"/>
          <p:cNvSpPr txBox="1">
            <a:spLocks noGrp="1"/>
          </p:cNvSpPr>
          <p:nvPr/>
        </p:nvSpPr>
        <p:spPr>
          <a:xfrm>
            <a:off x="0" y="0"/>
            <a:ext cx="2971800" cy="457200"/>
          </a:xfrm>
          <a:prstGeom prst="rect">
            <a:avLst/>
          </a:prstGeom>
          <a:noFill/>
        </p:spPr>
        <p:txBody>
          <a:bodyPr/>
          <a:lstStyle/>
          <a:p>
            <a:pPr eaLnBrk="1" fontAlgn="auto" hangingPunct="1">
              <a:spcBef>
                <a:spcPts val="0"/>
              </a:spcBef>
              <a:spcAft>
                <a:spcPts val="0"/>
              </a:spcAft>
              <a:defRPr/>
            </a:pPr>
            <a:endParaRPr lang="en-US" sz="1200">
              <a:latin typeface="+mn-lt"/>
            </a:endParaRPr>
          </a:p>
        </p:txBody>
      </p:sp>
      <p:sp>
        <p:nvSpPr>
          <p:cNvPr id="32773"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E1B900E-9A74-4D40-BF7E-5269BB48A222}" type="slidenum">
              <a:rPr lang="en-US" altLang="en-US" sz="1200">
                <a:latin typeface="Calibri" pitchFamily="34" charset="0"/>
              </a:rPr>
              <a:pPr algn="r" eaLnBrk="1" hangingPunct="1"/>
              <a:t>14</a:t>
            </a:fld>
            <a:endParaRPr lang="en-US" altLang="en-US" sz="1200">
              <a:latin typeface="Calibri" pitchFamily="34" charset="0"/>
            </a:endParaRPr>
          </a:p>
        </p:txBody>
      </p:sp>
    </p:spTree>
    <p:extLst>
      <p:ext uri="{BB962C8B-B14F-4D97-AF65-F5344CB8AC3E}">
        <p14:creationId xmlns:p14="http://schemas.microsoft.com/office/powerpoint/2010/main" val="399940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p>
          <a:p>
            <a:r>
              <a:rPr lang="en-US" dirty="0"/>
              <a:t>The other is similar to me</a:t>
            </a:r>
          </a:p>
          <a:p>
            <a:endParaRPr lang="en-US" dirty="0"/>
          </a:p>
          <a:p>
            <a:r>
              <a:rPr lang="en-US" b="1" dirty="0"/>
              <a:t>Elaboration</a:t>
            </a:r>
          </a:p>
          <a:p>
            <a:r>
              <a:rPr lang="en-US" dirty="0"/>
              <a:t>We have the same purpose</a:t>
            </a:r>
          </a:p>
          <a:p>
            <a:r>
              <a:rPr lang="en-US" dirty="0"/>
              <a:t>We have the same program</a:t>
            </a:r>
          </a:p>
          <a:p>
            <a:r>
              <a:rPr lang="en-US" dirty="0"/>
              <a:t>We have the same potential</a:t>
            </a:r>
            <a:endParaRPr lang="en-IN" dirty="0"/>
          </a:p>
        </p:txBody>
      </p:sp>
    </p:spTree>
    <p:extLst>
      <p:ext uri="{BB962C8B-B14F-4D97-AF65-F5344CB8AC3E}">
        <p14:creationId xmlns:p14="http://schemas.microsoft.com/office/powerpoint/2010/main" val="337455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p>
          <a:p>
            <a:r>
              <a:rPr lang="en-IN" dirty="0"/>
              <a:t>Differentiation is due to our assumptions, preconditioning</a:t>
            </a:r>
          </a:p>
          <a:p>
            <a:r>
              <a:rPr lang="en-IN" dirty="0"/>
              <a:t>e.g., </a:t>
            </a:r>
            <a:r>
              <a:rPr lang="en-GB" altLang="en-US" dirty="0">
                <a:latin typeface="Arial" charset="0"/>
              </a:rPr>
              <a:t>“I am </a:t>
            </a:r>
            <a:r>
              <a:rPr lang="en-US" altLang="en-US" dirty="0">
                <a:latin typeface="Arial" charset="0"/>
              </a:rPr>
              <a:t>special, unique, different from the other</a:t>
            </a:r>
            <a:r>
              <a:rPr lang="en-GB" altLang="en-US" dirty="0">
                <a:latin typeface="Arial" charset="0"/>
              </a:rPr>
              <a:t>”</a:t>
            </a:r>
            <a:endParaRPr lang="en-IN" altLang="en-US" dirty="0">
              <a:latin typeface="Arial" charset="0"/>
            </a:endParaRPr>
          </a:p>
          <a:p>
            <a:r>
              <a:rPr lang="en-IN" dirty="0">
                <a:latin typeface="Arial" charset="0"/>
              </a:rPr>
              <a:t>Preconditioning is in the Self</a:t>
            </a:r>
          </a:p>
          <a:p>
            <a:r>
              <a:rPr lang="en-IN" dirty="0">
                <a:latin typeface="Arial" charset="0"/>
              </a:rPr>
              <a:t>We can check our own preconditioning</a:t>
            </a:r>
          </a:p>
          <a:p>
            <a:endParaRPr lang="en-IN" dirty="0">
              <a:latin typeface="Arial" charset="0"/>
            </a:endParaRPr>
          </a:p>
          <a:p>
            <a:r>
              <a:rPr lang="en-IN" dirty="0">
                <a:latin typeface="Arial" charset="0"/>
              </a:rPr>
              <a:t>But are there any other differences at the level of the Self – Let us explore this question now</a:t>
            </a:r>
            <a:endParaRPr lang="en-IN" dirty="0"/>
          </a:p>
        </p:txBody>
      </p:sp>
    </p:spTree>
    <p:extLst>
      <p:ext uri="{BB962C8B-B14F-4D97-AF65-F5344CB8AC3E}">
        <p14:creationId xmlns:p14="http://schemas.microsoft.com/office/powerpoint/2010/main" val="3683339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8199431-B777-4B7C-B503-1C83759BC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5685115-90F3-483F-B228-51F7ED3CD8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Discussion Points:</a:t>
            </a:r>
            <a:br>
              <a:rPr lang="en-US" altLang="en-US" dirty="0"/>
            </a:br>
            <a:r>
              <a:rPr lang="en-US" altLang="en-US" dirty="0"/>
              <a:t>FAQ: What about evaluation of skill?</a:t>
            </a:r>
          </a:p>
          <a:p>
            <a:r>
              <a:rPr lang="en-IN" altLang="en-US" dirty="0"/>
              <a:t>Where would you place the skill of making a chair… making a bomb…</a:t>
            </a:r>
          </a:p>
        </p:txBody>
      </p:sp>
    </p:spTree>
    <p:extLst>
      <p:ext uri="{BB962C8B-B14F-4D97-AF65-F5344CB8AC3E}">
        <p14:creationId xmlns:p14="http://schemas.microsoft.com/office/powerpoint/2010/main" val="38061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510031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endParaRPr lang="en-GB" altLang="en-US"/>
          </a:p>
        </p:txBody>
      </p:sp>
      <p:sp>
        <p:nvSpPr>
          <p:cNvPr id="51204" name="Header Placeholder 3"/>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altLang="en-US" sz="1200">
              <a:solidFill>
                <a:srgbClr val="000000"/>
              </a:solidFill>
              <a:latin typeface="Calibri" pitchFamily="34" charset="0"/>
            </a:endParaRPr>
          </a:p>
        </p:txBody>
      </p:sp>
      <p:sp>
        <p:nvSpPr>
          <p:cNvPr id="51205"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C2D3566-ED6A-42BA-AC41-D164F52841AA}" type="slidenum">
              <a:rPr lang="en-US" altLang="en-US" sz="1200">
                <a:solidFill>
                  <a:srgbClr val="000000"/>
                </a:solidFill>
                <a:latin typeface="Calibri" pitchFamily="34" charset="0"/>
              </a:rPr>
              <a:pPr algn="r" eaLnBrk="1" hangingPunct="1"/>
              <a:t>29</a:t>
            </a:fld>
            <a:endParaRPr lang="en-US" altLang="en-US" sz="1200">
              <a:solidFill>
                <a:srgbClr val="000000"/>
              </a:solidFill>
              <a:latin typeface="Calibri" pitchFamily="34" charset="0"/>
            </a:endParaRPr>
          </a:p>
        </p:txBody>
      </p:sp>
    </p:spTree>
    <p:extLst>
      <p:ext uri="{BB962C8B-B14F-4D97-AF65-F5344CB8AC3E}">
        <p14:creationId xmlns:p14="http://schemas.microsoft.com/office/powerpoint/2010/main" val="351148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0E34381-94B5-4DAF-A18A-EA1B1B0BE5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0298F8E-9812-46F5-8345-A32993DA8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Discussion Points:</a:t>
            </a:r>
            <a:br>
              <a:rPr lang="en-US" altLang="en-US"/>
            </a:br>
            <a:r>
              <a:rPr lang="en-US" altLang="en-US"/>
              <a:t>FAQ: What about evaluation of skill?</a:t>
            </a:r>
          </a:p>
          <a:p>
            <a:r>
              <a:rPr lang="en-IN" altLang="en-US"/>
              <a:t>Where would you place the skill of making a chair… making a bomb…</a:t>
            </a:r>
          </a:p>
        </p:txBody>
      </p:sp>
    </p:spTree>
    <p:extLst>
      <p:ext uri="{BB962C8B-B14F-4D97-AF65-F5344CB8AC3E}">
        <p14:creationId xmlns:p14="http://schemas.microsoft.com/office/powerpoint/2010/main" val="13839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recap – no need to elaborate</a:t>
            </a:r>
            <a:endParaRPr lang="en-IN" dirty="0"/>
          </a:p>
        </p:txBody>
      </p:sp>
    </p:spTree>
    <p:extLst>
      <p:ext uri="{BB962C8B-B14F-4D97-AF65-F5344CB8AC3E}">
        <p14:creationId xmlns:p14="http://schemas.microsoft.com/office/powerpoint/2010/main" val="269444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charset="0"/>
                <a:ea typeface="Mangal" pitchFamily="18" charset="0"/>
                <a:cs typeface="Arial" charset="0"/>
              </a:rPr>
              <a:t>Respect = Right Evaluation</a:t>
            </a:r>
          </a:p>
          <a:p>
            <a:endParaRPr lang="en-IN" dirty="0"/>
          </a:p>
          <a:p>
            <a:pPr>
              <a:buFont typeface="Symbol" pitchFamily="18" charset="2"/>
              <a:buNone/>
            </a:pPr>
            <a:r>
              <a:rPr lang="en-US" altLang="en-US" dirty="0">
                <a:latin typeface="Arial" charset="0"/>
                <a:ea typeface="Mangal" pitchFamily="18" charset="0"/>
                <a:cs typeface="Arial" charset="0"/>
              </a:rPr>
              <a:t>Right evaluation of human being… the intention (natural acceptance) and competence… </a:t>
            </a:r>
            <a:r>
              <a:rPr lang="en-US" altLang="en-US" dirty="0">
                <a:latin typeface="Arial" charset="0"/>
                <a:ea typeface="Mangal" pitchFamily="18" charset="0"/>
                <a:cs typeface="Arial" charset="0"/>
                <a:sym typeface="Wingdings" panose="05000000000000000000" pitchFamily="2" charset="2"/>
              </a:rPr>
              <a:t> we will discuss this in detail, so no need to elaborate this here, just a mention is sufficient)</a:t>
            </a:r>
            <a:endParaRPr lang="en-US" altLang="en-US" dirty="0">
              <a:latin typeface="Arial" charset="0"/>
              <a:ea typeface="Mangal" pitchFamily="18" charset="0"/>
              <a:cs typeface="Arial" charset="0"/>
            </a:endParaRPr>
          </a:p>
        </p:txBody>
      </p:sp>
    </p:spTree>
    <p:extLst>
      <p:ext uri="{BB962C8B-B14F-4D97-AF65-F5344CB8AC3E}">
        <p14:creationId xmlns:p14="http://schemas.microsoft.com/office/powerpoint/2010/main" val="36026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r>
              <a:rPr lang="en-GB" altLang="en-US" dirty="0"/>
              <a:t>Key point</a:t>
            </a:r>
          </a:p>
          <a:p>
            <a:r>
              <a:rPr lang="en-GB" altLang="en-US" dirty="0"/>
              <a:t>Over, under, otherwise evaluation = disrespect</a:t>
            </a:r>
          </a:p>
          <a:p>
            <a:endParaRPr lang="en-GB" altLang="en-US" dirty="0"/>
          </a:p>
          <a:p>
            <a:r>
              <a:rPr lang="en-GB" altLang="en-US" dirty="0"/>
              <a:t>Elaboration</a:t>
            </a:r>
          </a:p>
          <a:p>
            <a:r>
              <a:rPr lang="en-GB" altLang="en-US" dirty="0"/>
              <a:t>Over evaluation – give small example and move on</a:t>
            </a:r>
          </a:p>
          <a:p>
            <a:r>
              <a:rPr lang="en-GB" altLang="en-US" dirty="0"/>
              <a:t>Under evaluation – give small example and move on</a:t>
            </a:r>
          </a:p>
          <a:p>
            <a:r>
              <a:rPr lang="en-GB" altLang="en-US" dirty="0"/>
              <a:t>Otherwise evaluation – give small example and move on</a:t>
            </a:r>
          </a:p>
          <a:p>
            <a:endParaRPr lang="en-GB" altLang="en-US" dirty="0"/>
          </a:p>
          <a:p>
            <a:r>
              <a:rPr lang="en-GB" altLang="en-US" dirty="0"/>
              <a:t>The check for yourself part should be kept to a bare minimum, just to draw attention that it matters</a:t>
            </a:r>
          </a:p>
        </p:txBody>
      </p:sp>
      <p:sp>
        <p:nvSpPr>
          <p:cNvPr id="4" name="Header Placeholder 3"/>
          <p:cNvSpPr txBox="1">
            <a:spLocks noGrp="1"/>
          </p:cNvSpPr>
          <p:nvPr/>
        </p:nvSpPr>
        <p:spPr>
          <a:xfrm>
            <a:off x="0" y="0"/>
            <a:ext cx="2971800" cy="457200"/>
          </a:xfrm>
          <a:prstGeom prst="rect">
            <a:avLst/>
          </a:prstGeom>
          <a:noFill/>
        </p:spPr>
        <p:txBody>
          <a:bodyPr/>
          <a:lstStyle/>
          <a:p>
            <a:pPr eaLnBrk="1" fontAlgn="auto" hangingPunct="1">
              <a:spcBef>
                <a:spcPts val="0"/>
              </a:spcBef>
              <a:spcAft>
                <a:spcPts val="0"/>
              </a:spcAft>
              <a:defRPr/>
            </a:pPr>
            <a:endParaRPr lang="en-US" sz="1200">
              <a:latin typeface="+mn-lt"/>
            </a:endParaRPr>
          </a:p>
        </p:txBody>
      </p:sp>
      <p:sp>
        <p:nvSpPr>
          <p:cNvPr id="15365"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28CC776-5D11-4FBB-A128-E930DE58DFE0}" type="slidenum">
              <a:rPr lang="en-US" altLang="en-US" sz="1200">
                <a:latin typeface="Calibri" pitchFamily="34" charset="0"/>
              </a:rPr>
              <a:pPr algn="r" eaLnBrk="1" hangingPunct="1"/>
              <a:t>6</a:t>
            </a:fld>
            <a:endParaRPr lang="en-US" altLang="en-US" sz="1200">
              <a:latin typeface="Calibri" pitchFamily="34" charset="0"/>
            </a:endParaRPr>
          </a:p>
        </p:txBody>
      </p:sp>
    </p:spTree>
    <p:extLst>
      <p:ext uri="{BB962C8B-B14F-4D97-AF65-F5344CB8AC3E}">
        <p14:creationId xmlns:p14="http://schemas.microsoft.com/office/powerpoint/2010/main" val="131601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r>
              <a:rPr lang="en-GB" altLang="en-US" b="1" dirty="0"/>
              <a:t>Key point</a:t>
            </a:r>
          </a:p>
          <a:p>
            <a:r>
              <a:rPr lang="en-GB" altLang="en-US" dirty="0"/>
              <a:t>Disrespect may have serious implications – give few examples of over-evaluation (ego), under evaluation (depression)</a:t>
            </a:r>
          </a:p>
          <a:p>
            <a:r>
              <a:rPr lang="en-GB" altLang="en-US" dirty="0"/>
              <a:t>Need for right evaluation</a:t>
            </a:r>
          </a:p>
        </p:txBody>
      </p:sp>
      <p:sp>
        <p:nvSpPr>
          <p:cNvPr id="4" name="Header Placeholder 3"/>
          <p:cNvSpPr txBox="1">
            <a:spLocks noGrp="1"/>
          </p:cNvSpPr>
          <p:nvPr/>
        </p:nvSpPr>
        <p:spPr>
          <a:xfrm>
            <a:off x="0" y="0"/>
            <a:ext cx="2971800" cy="457200"/>
          </a:xfrm>
          <a:prstGeom prst="rect">
            <a:avLst/>
          </a:prstGeom>
          <a:noFill/>
        </p:spPr>
        <p:txBody>
          <a:bodyPr/>
          <a:lstStyle/>
          <a:p>
            <a:pPr fontAlgn="auto">
              <a:spcBef>
                <a:spcPts val="0"/>
              </a:spcBef>
              <a:spcAft>
                <a:spcPts val="0"/>
              </a:spcAft>
              <a:defRPr/>
            </a:pPr>
            <a:endParaRPr lang="en-US" sz="1200">
              <a:latin typeface="+mn-lt"/>
            </a:endParaRPr>
          </a:p>
        </p:txBody>
      </p:sp>
      <p:sp>
        <p:nvSpPr>
          <p:cNvPr id="17413"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52E242-1809-4739-9275-B54B48E0CB35}" type="slidenum">
              <a:rPr lang="en-US" altLang="en-US" sz="1200">
                <a:latin typeface="Calibri" pitchFamily="34" charset="0"/>
              </a:rPr>
              <a:pPr algn="r"/>
              <a:t>7</a:t>
            </a:fld>
            <a:endParaRPr lang="en-US" altLang="en-US" sz="1200">
              <a:latin typeface="Calibri" pitchFamily="34" charset="0"/>
            </a:endParaRPr>
          </a:p>
        </p:txBody>
      </p:sp>
    </p:spTree>
    <p:extLst>
      <p:ext uri="{BB962C8B-B14F-4D97-AF65-F5344CB8AC3E}">
        <p14:creationId xmlns:p14="http://schemas.microsoft.com/office/powerpoint/2010/main" val="361050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p>
          <a:p>
            <a:r>
              <a:rPr lang="en-US" dirty="0"/>
              <a:t>The other is similar to me</a:t>
            </a:r>
          </a:p>
          <a:p>
            <a:endParaRPr lang="en-US" dirty="0"/>
          </a:p>
          <a:p>
            <a:r>
              <a:rPr lang="en-US" b="1" dirty="0"/>
              <a:t>Elaboration</a:t>
            </a:r>
          </a:p>
          <a:p>
            <a:r>
              <a:rPr lang="en-US" dirty="0"/>
              <a:t>We have the same purpose</a:t>
            </a:r>
          </a:p>
          <a:p>
            <a:r>
              <a:rPr lang="en-US" dirty="0"/>
              <a:t>We have the same program</a:t>
            </a:r>
          </a:p>
          <a:p>
            <a:r>
              <a:rPr lang="en-US" dirty="0"/>
              <a:t>We have the same potential</a:t>
            </a:r>
            <a:endParaRPr lang="en-IN" dirty="0"/>
          </a:p>
        </p:txBody>
      </p:sp>
    </p:spTree>
    <p:extLst>
      <p:ext uri="{BB962C8B-B14F-4D97-AF65-F5344CB8AC3E}">
        <p14:creationId xmlns:p14="http://schemas.microsoft.com/office/powerpoint/2010/main" val="360537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question</a:t>
            </a:r>
          </a:p>
          <a:p>
            <a:r>
              <a:rPr lang="en-US" dirty="0"/>
              <a:t>“If we are similar, why do we try to show we are special, unique, different?”, “why do we differentiate?”</a:t>
            </a:r>
          </a:p>
          <a:p>
            <a:endParaRPr lang="en-US" dirty="0"/>
          </a:p>
          <a:p>
            <a:r>
              <a:rPr lang="en-US" dirty="0"/>
              <a:t>Let participants explore</a:t>
            </a:r>
          </a:p>
          <a:p>
            <a:endParaRPr lang="en-US" dirty="0"/>
          </a:p>
          <a:p>
            <a:r>
              <a:rPr lang="en-US" dirty="0"/>
              <a:t>Next we will see some examples of how we </a:t>
            </a:r>
            <a:r>
              <a:rPr lang="en-US" dirty="0" err="1"/>
              <a:t>differentite</a:t>
            </a:r>
            <a:endParaRPr lang="en-US" dirty="0"/>
          </a:p>
          <a:p>
            <a:endParaRPr lang="en-US" dirty="0"/>
          </a:p>
        </p:txBody>
      </p:sp>
    </p:spTree>
    <p:extLst>
      <p:ext uri="{BB962C8B-B14F-4D97-AF65-F5344CB8AC3E}">
        <p14:creationId xmlns:p14="http://schemas.microsoft.com/office/powerpoint/2010/main" val="116537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r>
              <a:rPr lang="en-GB" altLang="en-US" dirty="0"/>
              <a:t>Key point</a:t>
            </a:r>
          </a:p>
          <a:p>
            <a:r>
              <a:rPr lang="en-GB" altLang="en-US" dirty="0"/>
              <a:t>We have to understand the reality human being as it is</a:t>
            </a:r>
          </a:p>
          <a:p>
            <a:r>
              <a:rPr lang="en-GB" altLang="en-US" dirty="0"/>
              <a:t>(otherwise we continue to differentiate)</a:t>
            </a:r>
          </a:p>
        </p:txBody>
      </p:sp>
      <p:sp>
        <p:nvSpPr>
          <p:cNvPr id="4" name="Header Placeholder 3"/>
          <p:cNvSpPr txBox="1">
            <a:spLocks noGrp="1"/>
          </p:cNvSpPr>
          <p:nvPr/>
        </p:nvSpPr>
        <p:spPr>
          <a:xfrm>
            <a:off x="0" y="0"/>
            <a:ext cx="2971800" cy="457200"/>
          </a:xfrm>
          <a:prstGeom prst="rect">
            <a:avLst/>
          </a:prstGeom>
          <a:noFill/>
        </p:spPr>
        <p:txBody>
          <a:bodyPr/>
          <a:lstStyle/>
          <a:p>
            <a:pPr eaLnBrk="1" fontAlgn="auto" hangingPunct="1">
              <a:spcBef>
                <a:spcPts val="0"/>
              </a:spcBef>
              <a:spcAft>
                <a:spcPts val="0"/>
              </a:spcAft>
              <a:defRPr/>
            </a:pPr>
            <a:endParaRPr lang="en-US" sz="1200">
              <a:latin typeface="+mn-lt"/>
            </a:endParaRPr>
          </a:p>
        </p:txBody>
      </p:sp>
      <p:sp>
        <p:nvSpPr>
          <p:cNvPr id="26629"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9340FBD-0083-4D0D-BBF2-20CDC966F686}" type="slidenum">
              <a:rPr lang="en-US" altLang="en-US" sz="1200">
                <a:latin typeface="Calibri" pitchFamily="34" charset="0"/>
              </a:rPr>
              <a:pPr algn="r" eaLnBrk="1" hangingPunct="1"/>
              <a:t>11</a:t>
            </a:fld>
            <a:endParaRPr lang="en-US" altLang="en-US" sz="1200">
              <a:latin typeface="Calibri" pitchFamily="34" charset="0"/>
            </a:endParaRPr>
          </a:p>
        </p:txBody>
      </p:sp>
    </p:spTree>
    <p:extLst>
      <p:ext uri="{BB962C8B-B14F-4D97-AF65-F5344CB8AC3E}">
        <p14:creationId xmlns:p14="http://schemas.microsoft.com/office/powerpoint/2010/main" val="362188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r>
              <a:rPr lang="en-GB" altLang="en-US" dirty="0"/>
              <a:t>Key point</a:t>
            </a:r>
          </a:p>
          <a:p>
            <a:r>
              <a:rPr lang="en-GB" altLang="en-US" dirty="0"/>
              <a:t>We have to understand the reality happiness</a:t>
            </a:r>
          </a:p>
          <a:p>
            <a:r>
              <a:rPr lang="en-GB" altLang="en-US" dirty="0"/>
              <a:t>(otherwise we continue to differentiate)</a:t>
            </a:r>
          </a:p>
          <a:p>
            <a:endParaRPr lang="en-GB" altLang="en-US" dirty="0"/>
          </a:p>
        </p:txBody>
      </p:sp>
      <p:sp>
        <p:nvSpPr>
          <p:cNvPr id="4" name="Header Placeholder 3"/>
          <p:cNvSpPr txBox="1">
            <a:spLocks noGrp="1"/>
          </p:cNvSpPr>
          <p:nvPr/>
        </p:nvSpPr>
        <p:spPr>
          <a:xfrm>
            <a:off x="0" y="0"/>
            <a:ext cx="2971800" cy="457200"/>
          </a:xfrm>
          <a:prstGeom prst="rect">
            <a:avLst/>
          </a:prstGeom>
          <a:noFill/>
        </p:spPr>
        <p:txBody>
          <a:bodyPr/>
          <a:lstStyle/>
          <a:p>
            <a:pPr eaLnBrk="1" fontAlgn="auto" hangingPunct="1">
              <a:spcBef>
                <a:spcPts val="0"/>
              </a:spcBef>
              <a:spcAft>
                <a:spcPts val="0"/>
              </a:spcAft>
              <a:defRPr/>
            </a:pPr>
            <a:endParaRPr lang="en-US" sz="1200">
              <a:latin typeface="+mn-lt"/>
            </a:endParaRPr>
          </a:p>
        </p:txBody>
      </p:sp>
      <p:sp>
        <p:nvSpPr>
          <p:cNvPr id="28677"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A541344-0F53-4D54-9D46-C0823F47A2CF}" type="slidenum">
              <a:rPr lang="en-US" altLang="en-US" sz="1200">
                <a:latin typeface="Calibri" pitchFamily="34" charset="0"/>
              </a:rPr>
              <a:pPr algn="r" eaLnBrk="1" hangingPunct="1"/>
              <a:t>12</a:t>
            </a:fld>
            <a:endParaRPr lang="en-US" altLang="en-US" sz="1200">
              <a:latin typeface="Calibri" pitchFamily="34" charset="0"/>
            </a:endParaRPr>
          </a:p>
        </p:txBody>
      </p:sp>
    </p:spTree>
    <p:extLst>
      <p:ext uri="{BB962C8B-B14F-4D97-AF65-F5344CB8AC3E}">
        <p14:creationId xmlns:p14="http://schemas.microsoft.com/office/powerpoint/2010/main" val="2986730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87DC58C-88B9-4ACA-A4B8-7EC637446E31}"/>
              </a:ext>
            </a:extLst>
          </p:cNvPr>
          <p:cNvSpPr>
            <a:spLocks noGrp="1"/>
          </p:cNvSpPr>
          <p:nvPr>
            <p:ph type="subTitle" idx="1"/>
          </p:nvPr>
        </p:nvSpPr>
        <p:spPr/>
        <p:txBody>
          <a:bodyPr/>
          <a:lstStyle/>
          <a:p>
            <a:endParaRPr lang="en-IN"/>
          </a:p>
        </p:txBody>
      </p:sp>
      <p:sp>
        <p:nvSpPr>
          <p:cNvPr id="10243" name="Title 3"/>
          <p:cNvSpPr>
            <a:spLocks noGrp="1" noChangeArrowheads="1"/>
          </p:cNvSpPr>
          <p:nvPr>
            <p:ph type="ctrTitle"/>
          </p:nvPr>
        </p:nvSpPr>
        <p:spPr>
          <a:noFill/>
          <a:ln>
            <a:miter lim="800000"/>
            <a:headEnd/>
            <a:tailEnd/>
          </a:ln>
        </p:spPr>
        <p:txBody>
          <a:bodyPr vert="horz" wrap="square" lIns="91440" tIns="45720" rIns="91440" bIns="45720" numCol="1" anchorCtr="0" compatLnSpc="1">
            <a:prstTxWarp prst="textNoShape">
              <a:avLst/>
            </a:prstTxWarp>
          </a:bodyPr>
          <a:lstStyle/>
          <a:p>
            <a:pPr>
              <a:lnSpc>
                <a:spcPct val="115000"/>
              </a:lnSpc>
              <a:spcAft>
                <a:spcPts val="1000"/>
              </a:spcAft>
              <a:buFont typeface="Symbol" pitchFamily="18" charset="2"/>
              <a:buNone/>
            </a:pPr>
            <a:r>
              <a:rPr lang="en-US" altLang="en-US">
                <a:ea typeface="Calibri" pitchFamily="34" charset="0"/>
                <a:cs typeface="Mangal" pitchFamily="18" charset="0"/>
              </a:rPr>
              <a:t>Lecture 15</a:t>
            </a:r>
            <a:br>
              <a:rPr lang="en-US" altLang="en-US">
                <a:ea typeface="Calibri" pitchFamily="34" charset="0"/>
                <a:cs typeface="Mangal" pitchFamily="18" charset="0"/>
              </a:rPr>
            </a:br>
            <a:r>
              <a:rPr lang="en-US" altLang="en-US">
                <a:ea typeface="Calibri" pitchFamily="34" charset="0"/>
                <a:cs typeface="Mangal" pitchFamily="18" charset="0"/>
              </a:rPr>
              <a:t>'Respect' – as the Right Evaluation</a:t>
            </a:r>
            <a:endParaRPr lang="en-US" altLang="en-US">
              <a:latin typeface="Calibri" pitchFamily="34" charset="0"/>
              <a:ea typeface="Calibri" pitchFamily="34" charset="0"/>
              <a:cs typeface="Mangal"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Self Reflection</a:t>
            </a:r>
          </a:p>
        </p:txBody>
      </p:sp>
      <p:sp>
        <p:nvSpPr>
          <p:cNvPr id="53251" name="Text Placeholder 2"/>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dirty="0"/>
              <a:t>in our day-to-day living:</a:t>
            </a:r>
          </a:p>
          <a:p>
            <a:pPr marL="457200" indent="-457200">
              <a:buFont typeface="Symbol" pitchFamily="18" charset="2"/>
              <a:buNone/>
              <a:defRPr/>
            </a:pPr>
            <a:r>
              <a:rPr dirty="0"/>
              <a:t>	Do we accept the other as being similar to us?</a:t>
            </a:r>
          </a:p>
          <a:p>
            <a:pPr marL="457200" indent="-457200">
              <a:buFont typeface="Symbol" pitchFamily="18" charset="2"/>
              <a:buNone/>
              <a:defRPr/>
            </a:pPr>
            <a:r>
              <a:rPr dirty="0"/>
              <a:t>		or</a:t>
            </a:r>
          </a:p>
          <a:p>
            <a:pPr marL="457200" indent="-457200">
              <a:buFont typeface="Symbol" pitchFamily="18" charset="2"/>
              <a:buNone/>
              <a:defRPr/>
            </a:pPr>
            <a:r>
              <a:rPr dirty="0"/>
              <a:t>	We try to show that we are special, unique, different from the other?</a:t>
            </a:r>
          </a:p>
        </p:txBody>
      </p:sp>
      <p:pic>
        <p:nvPicPr>
          <p:cNvPr id="5" name="Picture 4">
            <a:extLst>
              <a:ext uri="{FF2B5EF4-FFF2-40B4-BE49-F238E27FC236}">
                <a16:creationId xmlns:a16="http://schemas.microsoft.com/office/drawing/2014/main" id="{03E8C267-3F04-4380-9A01-5DE13E7B7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a:latin typeface="Arial" charset="0"/>
              </a:rPr>
              <a:t>Differentiation</a:t>
            </a:r>
            <a:r>
              <a:rPr lang="en-US" altLang="en-US" sz="2400">
                <a:latin typeface="Arial" charset="0"/>
              </a:rPr>
              <a:t> </a:t>
            </a:r>
            <a:r>
              <a:rPr lang="en-US" altLang="en-US" sz="2800">
                <a:latin typeface="Kruti Dev 010" pitchFamily="2" charset="0"/>
              </a:rPr>
              <a:t>Hksn</a:t>
            </a:r>
            <a:endParaRPr lang="en-US" altLang="en-US">
              <a:latin typeface="Arial" charset="0"/>
            </a:endParaRPr>
          </a:p>
        </p:txBody>
      </p:sp>
      <p:sp>
        <p:nvSpPr>
          <p:cNvPr id="25603" name="Rectangle 3"/>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sz="2800">
              <a:latin typeface="Arial" charset="0"/>
              <a:cs typeface="Arial" charset="0"/>
            </a:endParaRPr>
          </a:p>
        </p:txBody>
      </p:sp>
      <p:sp>
        <p:nvSpPr>
          <p:cNvPr id="25604" name="Rectangle 29"/>
          <p:cNvSpPr>
            <a:spLocks noChangeArrowheads="1"/>
          </p:cNvSpPr>
          <p:nvPr/>
        </p:nvSpPr>
        <p:spPr bwMode="auto">
          <a:xfrm>
            <a:off x="3852863" y="1865313"/>
            <a:ext cx="53975" cy="261937"/>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5605" name="Freeform 81"/>
          <p:cNvSpPr>
            <a:spLocks noEditPoints="1"/>
          </p:cNvSpPr>
          <p:nvPr/>
        </p:nvSpPr>
        <p:spPr bwMode="auto">
          <a:xfrm>
            <a:off x="4038600" y="1179513"/>
            <a:ext cx="1503363" cy="192087"/>
          </a:xfrm>
          <a:custGeom>
            <a:avLst/>
            <a:gdLst>
              <a:gd name="T0" fmla="*/ 0 w 13674"/>
              <a:gd name="T1" fmla="*/ 0 h 3855"/>
              <a:gd name="T2" fmla="*/ 0 w 13674"/>
              <a:gd name="T3" fmla="*/ 0 h 3855"/>
              <a:gd name="T4" fmla="*/ 0 w 13674"/>
              <a:gd name="T5" fmla="*/ 0 h 3855"/>
              <a:gd name="T6" fmla="*/ 0 w 13674"/>
              <a:gd name="T7" fmla="*/ 0 h 3855"/>
              <a:gd name="T8" fmla="*/ 0 w 13674"/>
              <a:gd name="T9" fmla="*/ 0 h 3855"/>
              <a:gd name="T10" fmla="*/ 0 w 13674"/>
              <a:gd name="T11" fmla="*/ 0 h 3855"/>
              <a:gd name="T12" fmla="*/ 0 w 13674"/>
              <a:gd name="T13" fmla="*/ 0 h 3855"/>
              <a:gd name="T14" fmla="*/ 0 w 13674"/>
              <a:gd name="T15" fmla="*/ 0 h 3855"/>
              <a:gd name="T16" fmla="*/ 0 w 13674"/>
              <a:gd name="T17" fmla="*/ 0 h 3855"/>
              <a:gd name="T18" fmla="*/ 0 w 13674"/>
              <a:gd name="T19" fmla="*/ 0 h 3855"/>
              <a:gd name="T20" fmla="*/ 0 w 13674"/>
              <a:gd name="T21" fmla="*/ 0 h 38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74"/>
              <a:gd name="T34" fmla="*/ 0 h 3855"/>
              <a:gd name="T35" fmla="*/ 13674 w 13674"/>
              <a:gd name="T36" fmla="*/ 3855 h 38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74" h="3855">
                <a:moveTo>
                  <a:pt x="13618" y="138"/>
                </a:moveTo>
                <a:lnTo>
                  <a:pt x="662" y="3567"/>
                </a:lnTo>
                <a:cubicBezTo>
                  <a:pt x="626" y="3577"/>
                  <a:pt x="590" y="3556"/>
                  <a:pt x="580" y="3520"/>
                </a:cubicBezTo>
                <a:cubicBezTo>
                  <a:pt x="571" y="3484"/>
                  <a:pt x="592" y="3448"/>
                  <a:pt x="628" y="3438"/>
                </a:cubicBezTo>
                <a:lnTo>
                  <a:pt x="13583" y="9"/>
                </a:lnTo>
                <a:cubicBezTo>
                  <a:pt x="13619" y="0"/>
                  <a:pt x="13655" y="21"/>
                  <a:pt x="13665" y="56"/>
                </a:cubicBezTo>
                <a:cubicBezTo>
                  <a:pt x="13674" y="92"/>
                  <a:pt x="13653" y="128"/>
                  <a:pt x="13618" y="138"/>
                </a:cubicBezTo>
                <a:close/>
                <a:moveTo>
                  <a:pt x="876" y="3855"/>
                </a:moveTo>
                <a:lnTo>
                  <a:pt x="0" y="3673"/>
                </a:lnTo>
                <a:lnTo>
                  <a:pt x="671" y="3082"/>
                </a:lnTo>
                <a:lnTo>
                  <a:pt x="876" y="3855"/>
                </a:lnTo>
                <a:close/>
              </a:path>
            </a:pathLst>
          </a:custGeom>
          <a:solidFill>
            <a:srgbClr val="000000"/>
          </a:solidFill>
          <a:ln w="1588">
            <a:solidFill>
              <a:srgbClr val="000000"/>
            </a:solidFill>
            <a:bevel/>
            <a:headEnd/>
            <a:tailEnd/>
          </a:ln>
        </p:spPr>
        <p:txBody>
          <a:bodyPr/>
          <a:lstStyle/>
          <a:p>
            <a:endParaRPr lang="en-US"/>
          </a:p>
        </p:txBody>
      </p:sp>
      <p:sp>
        <p:nvSpPr>
          <p:cNvPr id="25606" name="Freeform 83"/>
          <p:cNvSpPr>
            <a:spLocks noEditPoints="1"/>
          </p:cNvSpPr>
          <p:nvPr/>
        </p:nvSpPr>
        <p:spPr bwMode="auto">
          <a:xfrm>
            <a:off x="3449638" y="2236788"/>
            <a:ext cx="96837" cy="311150"/>
          </a:xfrm>
          <a:custGeom>
            <a:avLst/>
            <a:gdLst>
              <a:gd name="T0" fmla="*/ 0 w 800"/>
              <a:gd name="T1" fmla="*/ 0 h 2466"/>
              <a:gd name="T2" fmla="*/ 0 w 800"/>
              <a:gd name="T3" fmla="*/ 0 h 2466"/>
              <a:gd name="T4" fmla="*/ 0 w 800"/>
              <a:gd name="T5" fmla="*/ 0 h 2466"/>
              <a:gd name="T6" fmla="*/ 0 w 800"/>
              <a:gd name="T7" fmla="*/ 0 h 2466"/>
              <a:gd name="T8" fmla="*/ 0 w 800"/>
              <a:gd name="T9" fmla="*/ 0 h 2466"/>
              <a:gd name="T10" fmla="*/ 0 w 800"/>
              <a:gd name="T11" fmla="*/ 0 h 2466"/>
              <a:gd name="T12" fmla="*/ 0 w 800"/>
              <a:gd name="T13" fmla="*/ 0 h 2466"/>
              <a:gd name="T14" fmla="*/ 0 w 800"/>
              <a:gd name="T15" fmla="*/ 0 h 2466"/>
              <a:gd name="T16" fmla="*/ 0 w 800"/>
              <a:gd name="T17" fmla="*/ 0 h 2466"/>
              <a:gd name="T18" fmla="*/ 0 w 800"/>
              <a:gd name="T19" fmla="*/ 0 h 2466"/>
              <a:gd name="T20" fmla="*/ 0 w 800"/>
              <a:gd name="T21" fmla="*/ 0 h 24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
              <a:gd name="T34" fmla="*/ 0 h 2466"/>
              <a:gd name="T35" fmla="*/ 800 w 800"/>
              <a:gd name="T36" fmla="*/ 2466 h 24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 h="2466">
                <a:moveTo>
                  <a:pt x="467" y="66"/>
                </a:moveTo>
                <a:lnTo>
                  <a:pt x="467" y="1800"/>
                </a:lnTo>
                <a:cubicBezTo>
                  <a:pt x="467" y="1837"/>
                  <a:pt x="437" y="1866"/>
                  <a:pt x="400" y="1866"/>
                </a:cubicBezTo>
                <a:cubicBezTo>
                  <a:pt x="364" y="1866"/>
                  <a:pt x="334" y="1837"/>
                  <a:pt x="334" y="1800"/>
                </a:cubicBezTo>
                <a:lnTo>
                  <a:pt x="334" y="66"/>
                </a:lnTo>
                <a:cubicBezTo>
                  <a:pt x="334" y="30"/>
                  <a:pt x="364" y="0"/>
                  <a:pt x="400" y="0"/>
                </a:cubicBezTo>
                <a:cubicBezTo>
                  <a:pt x="437" y="0"/>
                  <a:pt x="467" y="30"/>
                  <a:pt x="467" y="66"/>
                </a:cubicBezTo>
                <a:close/>
                <a:moveTo>
                  <a:pt x="800" y="1666"/>
                </a:moveTo>
                <a:lnTo>
                  <a:pt x="400" y="2466"/>
                </a:lnTo>
                <a:lnTo>
                  <a:pt x="0" y="1666"/>
                </a:lnTo>
                <a:lnTo>
                  <a:pt x="800" y="1666"/>
                </a:lnTo>
                <a:close/>
              </a:path>
            </a:pathLst>
          </a:custGeom>
          <a:solidFill>
            <a:srgbClr val="000000"/>
          </a:solidFill>
          <a:ln w="1588">
            <a:solidFill>
              <a:srgbClr val="000000"/>
            </a:solidFill>
            <a:bevel/>
            <a:headEnd/>
            <a:tailEnd/>
          </a:ln>
        </p:spPr>
        <p:txBody>
          <a:bodyPr/>
          <a:lstStyle/>
          <a:p>
            <a:endParaRPr lang="en-US"/>
          </a:p>
        </p:txBody>
      </p:sp>
      <p:sp>
        <p:nvSpPr>
          <p:cNvPr id="25607" name="Freeform 84"/>
          <p:cNvSpPr>
            <a:spLocks noEditPoints="1"/>
          </p:cNvSpPr>
          <p:nvPr/>
        </p:nvSpPr>
        <p:spPr bwMode="auto">
          <a:xfrm>
            <a:off x="4071938" y="2236788"/>
            <a:ext cx="1074737" cy="331787"/>
          </a:xfrm>
          <a:custGeom>
            <a:avLst/>
            <a:gdLst>
              <a:gd name="T0" fmla="*/ 0 w 8874"/>
              <a:gd name="T1" fmla="*/ 0 h 2650"/>
              <a:gd name="T2" fmla="*/ 0 w 8874"/>
              <a:gd name="T3" fmla="*/ 0 h 2650"/>
              <a:gd name="T4" fmla="*/ 0 w 8874"/>
              <a:gd name="T5" fmla="*/ 0 h 2650"/>
              <a:gd name="T6" fmla="*/ 0 w 8874"/>
              <a:gd name="T7" fmla="*/ 0 h 2650"/>
              <a:gd name="T8" fmla="*/ 0 w 8874"/>
              <a:gd name="T9" fmla="*/ 0 h 2650"/>
              <a:gd name="T10" fmla="*/ 0 w 8874"/>
              <a:gd name="T11" fmla="*/ 0 h 2650"/>
              <a:gd name="T12" fmla="*/ 0 w 8874"/>
              <a:gd name="T13" fmla="*/ 0 h 2650"/>
              <a:gd name="T14" fmla="*/ 0 w 8874"/>
              <a:gd name="T15" fmla="*/ 0 h 2650"/>
              <a:gd name="T16" fmla="*/ 0 w 8874"/>
              <a:gd name="T17" fmla="*/ 0 h 2650"/>
              <a:gd name="T18" fmla="*/ 0 w 8874"/>
              <a:gd name="T19" fmla="*/ 0 h 2650"/>
              <a:gd name="T20" fmla="*/ 0 w 8874"/>
              <a:gd name="T21" fmla="*/ 0 h 2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74"/>
              <a:gd name="T34" fmla="*/ 0 h 2650"/>
              <a:gd name="T35" fmla="*/ 8874 w 8874"/>
              <a:gd name="T36" fmla="*/ 2650 h 26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74" h="2650">
                <a:moveTo>
                  <a:pt x="92" y="10"/>
                </a:moveTo>
                <a:lnTo>
                  <a:pt x="8249" y="2235"/>
                </a:lnTo>
                <a:cubicBezTo>
                  <a:pt x="8284" y="2244"/>
                  <a:pt x="8305" y="2281"/>
                  <a:pt x="8296" y="2317"/>
                </a:cubicBezTo>
                <a:cubicBezTo>
                  <a:pt x="8286" y="2352"/>
                  <a:pt x="8249" y="2373"/>
                  <a:pt x="8214" y="2363"/>
                </a:cubicBezTo>
                <a:lnTo>
                  <a:pt x="57" y="139"/>
                </a:lnTo>
                <a:cubicBezTo>
                  <a:pt x="21" y="129"/>
                  <a:pt x="0" y="92"/>
                  <a:pt x="10" y="57"/>
                </a:cubicBezTo>
                <a:cubicBezTo>
                  <a:pt x="20" y="21"/>
                  <a:pt x="56" y="0"/>
                  <a:pt x="92" y="10"/>
                </a:cubicBezTo>
                <a:close/>
                <a:moveTo>
                  <a:pt x="8208" y="1878"/>
                </a:moveTo>
                <a:lnTo>
                  <a:pt x="8874" y="2474"/>
                </a:lnTo>
                <a:lnTo>
                  <a:pt x="7997" y="2650"/>
                </a:lnTo>
                <a:lnTo>
                  <a:pt x="8208" y="1878"/>
                </a:lnTo>
                <a:close/>
              </a:path>
            </a:pathLst>
          </a:custGeom>
          <a:solidFill>
            <a:srgbClr val="000000"/>
          </a:solidFill>
          <a:ln w="1588">
            <a:solidFill>
              <a:srgbClr val="000000"/>
            </a:solidFill>
            <a:bevel/>
            <a:headEnd/>
            <a:tailEnd/>
          </a:ln>
        </p:spPr>
        <p:txBody>
          <a:bodyPr/>
          <a:lstStyle/>
          <a:p>
            <a:endParaRPr lang="en-US"/>
          </a:p>
        </p:txBody>
      </p:sp>
      <p:sp>
        <p:nvSpPr>
          <p:cNvPr id="25608" name="Freeform 85"/>
          <p:cNvSpPr>
            <a:spLocks noEditPoints="1"/>
          </p:cNvSpPr>
          <p:nvPr/>
        </p:nvSpPr>
        <p:spPr bwMode="auto">
          <a:xfrm>
            <a:off x="2528888" y="2236788"/>
            <a:ext cx="784225" cy="322262"/>
          </a:xfrm>
          <a:custGeom>
            <a:avLst/>
            <a:gdLst>
              <a:gd name="T0" fmla="*/ 0 w 6476"/>
              <a:gd name="T1" fmla="*/ 0 h 2569"/>
              <a:gd name="T2" fmla="*/ 0 w 6476"/>
              <a:gd name="T3" fmla="*/ 0 h 2569"/>
              <a:gd name="T4" fmla="*/ 0 w 6476"/>
              <a:gd name="T5" fmla="*/ 0 h 2569"/>
              <a:gd name="T6" fmla="*/ 0 w 6476"/>
              <a:gd name="T7" fmla="*/ 0 h 2569"/>
              <a:gd name="T8" fmla="*/ 0 w 6476"/>
              <a:gd name="T9" fmla="*/ 0 h 2569"/>
              <a:gd name="T10" fmla="*/ 0 w 6476"/>
              <a:gd name="T11" fmla="*/ 0 h 2569"/>
              <a:gd name="T12" fmla="*/ 0 w 6476"/>
              <a:gd name="T13" fmla="*/ 0 h 2569"/>
              <a:gd name="T14" fmla="*/ 0 w 6476"/>
              <a:gd name="T15" fmla="*/ 0 h 2569"/>
              <a:gd name="T16" fmla="*/ 0 w 6476"/>
              <a:gd name="T17" fmla="*/ 0 h 2569"/>
              <a:gd name="T18" fmla="*/ 0 w 6476"/>
              <a:gd name="T19" fmla="*/ 0 h 2569"/>
              <a:gd name="T20" fmla="*/ 0 w 6476"/>
              <a:gd name="T21" fmla="*/ 0 h 25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76"/>
              <a:gd name="T34" fmla="*/ 0 h 2569"/>
              <a:gd name="T35" fmla="*/ 6476 w 6476"/>
              <a:gd name="T36" fmla="*/ 2569 h 25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76" h="2569">
                <a:moveTo>
                  <a:pt x="6424" y="138"/>
                </a:moveTo>
                <a:lnTo>
                  <a:pt x="648" y="2304"/>
                </a:lnTo>
                <a:cubicBezTo>
                  <a:pt x="614" y="2317"/>
                  <a:pt x="575" y="2299"/>
                  <a:pt x="562" y="2265"/>
                </a:cubicBezTo>
                <a:cubicBezTo>
                  <a:pt x="549" y="2230"/>
                  <a:pt x="567" y="2192"/>
                  <a:pt x="601" y="2179"/>
                </a:cubicBezTo>
                <a:lnTo>
                  <a:pt x="6377" y="13"/>
                </a:lnTo>
                <a:cubicBezTo>
                  <a:pt x="6412" y="0"/>
                  <a:pt x="6450" y="18"/>
                  <a:pt x="6463" y="52"/>
                </a:cubicBezTo>
                <a:cubicBezTo>
                  <a:pt x="6476" y="87"/>
                  <a:pt x="6458" y="125"/>
                  <a:pt x="6424" y="138"/>
                </a:cubicBezTo>
                <a:close/>
                <a:moveTo>
                  <a:pt x="890" y="2569"/>
                </a:moveTo>
                <a:lnTo>
                  <a:pt x="0" y="2475"/>
                </a:lnTo>
                <a:lnTo>
                  <a:pt x="609" y="1820"/>
                </a:lnTo>
                <a:lnTo>
                  <a:pt x="890" y="2569"/>
                </a:lnTo>
                <a:close/>
              </a:path>
            </a:pathLst>
          </a:custGeom>
          <a:solidFill>
            <a:srgbClr val="000000"/>
          </a:solidFill>
          <a:ln w="1588">
            <a:solidFill>
              <a:srgbClr val="000000"/>
            </a:solidFill>
            <a:bevel/>
            <a:headEnd/>
            <a:tailEnd/>
          </a:ln>
        </p:spPr>
        <p:txBody>
          <a:bodyPr/>
          <a:lstStyle/>
          <a:p>
            <a:endParaRPr lang="en-US"/>
          </a:p>
        </p:txBody>
      </p:sp>
      <p:sp>
        <p:nvSpPr>
          <p:cNvPr id="25609" name="Freeform 86"/>
          <p:cNvSpPr>
            <a:spLocks noEditPoints="1"/>
          </p:cNvSpPr>
          <p:nvPr/>
        </p:nvSpPr>
        <p:spPr bwMode="auto">
          <a:xfrm>
            <a:off x="3681413" y="2236788"/>
            <a:ext cx="493712" cy="311150"/>
          </a:xfrm>
          <a:custGeom>
            <a:avLst/>
            <a:gdLst>
              <a:gd name="T0" fmla="*/ 0 w 4076"/>
              <a:gd name="T1" fmla="*/ 0 h 2476"/>
              <a:gd name="T2" fmla="*/ 0 w 4076"/>
              <a:gd name="T3" fmla="*/ 0 h 2476"/>
              <a:gd name="T4" fmla="*/ 0 w 4076"/>
              <a:gd name="T5" fmla="*/ 0 h 2476"/>
              <a:gd name="T6" fmla="*/ 0 w 4076"/>
              <a:gd name="T7" fmla="*/ 0 h 2476"/>
              <a:gd name="T8" fmla="*/ 0 w 4076"/>
              <a:gd name="T9" fmla="*/ 0 h 2476"/>
              <a:gd name="T10" fmla="*/ 0 w 4076"/>
              <a:gd name="T11" fmla="*/ 0 h 2476"/>
              <a:gd name="T12" fmla="*/ 0 w 4076"/>
              <a:gd name="T13" fmla="*/ 0 h 2476"/>
              <a:gd name="T14" fmla="*/ 0 w 4076"/>
              <a:gd name="T15" fmla="*/ 0 h 2476"/>
              <a:gd name="T16" fmla="*/ 0 w 4076"/>
              <a:gd name="T17" fmla="*/ 0 h 2476"/>
              <a:gd name="T18" fmla="*/ 0 w 4076"/>
              <a:gd name="T19" fmla="*/ 0 h 2476"/>
              <a:gd name="T20" fmla="*/ 0 w 4076"/>
              <a:gd name="T21" fmla="*/ 0 h 24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76"/>
              <a:gd name="T34" fmla="*/ 0 h 2476"/>
              <a:gd name="T35" fmla="*/ 4076 w 4076"/>
              <a:gd name="T36" fmla="*/ 2476 h 24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76" h="2476">
                <a:moveTo>
                  <a:pt x="111" y="19"/>
                </a:moveTo>
                <a:lnTo>
                  <a:pt x="3539" y="2076"/>
                </a:lnTo>
                <a:cubicBezTo>
                  <a:pt x="3571" y="2095"/>
                  <a:pt x="3581" y="2136"/>
                  <a:pt x="3562" y="2168"/>
                </a:cubicBezTo>
                <a:cubicBezTo>
                  <a:pt x="3543" y="2199"/>
                  <a:pt x="3502" y="2210"/>
                  <a:pt x="3471" y="2191"/>
                </a:cubicBezTo>
                <a:lnTo>
                  <a:pt x="42" y="134"/>
                </a:lnTo>
                <a:cubicBezTo>
                  <a:pt x="11" y="115"/>
                  <a:pt x="0" y="74"/>
                  <a:pt x="19" y="42"/>
                </a:cubicBezTo>
                <a:cubicBezTo>
                  <a:pt x="38" y="11"/>
                  <a:pt x="79" y="0"/>
                  <a:pt x="111" y="19"/>
                </a:cubicBezTo>
                <a:close/>
                <a:moveTo>
                  <a:pt x="3596" y="1722"/>
                </a:moveTo>
                <a:lnTo>
                  <a:pt x="4076" y="2476"/>
                </a:lnTo>
                <a:lnTo>
                  <a:pt x="3185" y="2408"/>
                </a:lnTo>
                <a:lnTo>
                  <a:pt x="3596" y="1722"/>
                </a:lnTo>
                <a:close/>
              </a:path>
            </a:pathLst>
          </a:custGeom>
          <a:solidFill>
            <a:srgbClr val="000000"/>
          </a:solidFill>
          <a:ln w="1588">
            <a:solidFill>
              <a:srgbClr val="000000"/>
            </a:solidFill>
            <a:bevel/>
            <a:headEnd/>
            <a:tailEnd/>
          </a:ln>
        </p:spPr>
        <p:txBody>
          <a:bodyPr/>
          <a:lstStyle/>
          <a:p>
            <a:endParaRPr lang="en-US"/>
          </a:p>
        </p:txBody>
      </p:sp>
      <p:sp>
        <p:nvSpPr>
          <p:cNvPr id="25610" name="Rectangle 96"/>
          <p:cNvSpPr>
            <a:spLocks noChangeArrowheads="1"/>
          </p:cNvSpPr>
          <p:nvPr/>
        </p:nvSpPr>
        <p:spPr bwMode="auto">
          <a:xfrm>
            <a:off x="6489700" y="561975"/>
            <a:ext cx="53975" cy="261938"/>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5611" name="Rectangle 97"/>
          <p:cNvSpPr>
            <a:spLocks noChangeArrowheads="1"/>
          </p:cNvSpPr>
          <p:nvPr/>
        </p:nvSpPr>
        <p:spPr bwMode="auto">
          <a:xfrm>
            <a:off x="5873750" y="798513"/>
            <a:ext cx="53975" cy="261937"/>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5612" name="Text Box 24"/>
          <p:cNvSpPr txBox="1">
            <a:spLocks noChangeArrowheads="1"/>
          </p:cNvSpPr>
          <p:nvPr/>
        </p:nvSpPr>
        <p:spPr bwMode="auto">
          <a:xfrm>
            <a:off x="4953000" y="533400"/>
            <a:ext cx="1905000" cy="6096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Differentiation</a:t>
            </a:r>
          </a:p>
          <a:p>
            <a:pPr algn="ctr" eaLnBrk="1" hangingPunct="1"/>
            <a:r>
              <a:rPr lang="en-US" altLang="en-US" sz="2400" b="1">
                <a:solidFill>
                  <a:srgbClr val="1E00AA"/>
                </a:solidFill>
                <a:latin typeface="Kruti Dev 010" pitchFamily="2" charset="0"/>
              </a:rPr>
              <a:t>Hksn</a:t>
            </a:r>
          </a:p>
        </p:txBody>
      </p:sp>
      <p:sp>
        <p:nvSpPr>
          <p:cNvPr id="25613" name="Text Box 2"/>
          <p:cNvSpPr txBox="1">
            <a:spLocks noChangeArrowheads="1"/>
          </p:cNvSpPr>
          <p:nvPr/>
        </p:nvSpPr>
        <p:spPr bwMode="auto">
          <a:xfrm>
            <a:off x="3200400" y="1309688"/>
            <a:ext cx="838200" cy="898525"/>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Body</a:t>
            </a:r>
          </a:p>
          <a:p>
            <a:pPr algn="ctr" eaLnBrk="1" hangingPunct="1"/>
            <a:r>
              <a:rPr lang="en-US" altLang="en-US" sz="2400" b="1">
                <a:solidFill>
                  <a:srgbClr val="1E00AA"/>
                </a:solidFill>
                <a:latin typeface="Kruti Dev 010" pitchFamily="2" charset="0"/>
              </a:rPr>
              <a:t>“kjhj</a:t>
            </a:r>
            <a:endParaRPr lang="en-US" altLang="en-US" sz="3200" b="1">
              <a:solidFill>
                <a:srgbClr val="1E00AA"/>
              </a:solidFill>
            </a:endParaRPr>
          </a:p>
        </p:txBody>
      </p:sp>
      <p:sp>
        <p:nvSpPr>
          <p:cNvPr id="25614" name="Text Box 5"/>
          <p:cNvSpPr txBox="1">
            <a:spLocks noChangeArrowheads="1"/>
          </p:cNvSpPr>
          <p:nvPr/>
        </p:nvSpPr>
        <p:spPr bwMode="auto">
          <a:xfrm>
            <a:off x="1676400" y="2582863"/>
            <a:ext cx="838200"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Age</a:t>
            </a:r>
            <a:endParaRPr lang="en-US" altLang="en-US" sz="1400" b="1">
              <a:latin typeface="Calibri" pitchFamily="34" charset="0"/>
            </a:endParaRPr>
          </a:p>
          <a:p>
            <a:pPr algn="ctr" eaLnBrk="1" hangingPunct="1"/>
            <a:r>
              <a:rPr lang="en-US" altLang="en-US" sz="2400" b="1">
                <a:solidFill>
                  <a:srgbClr val="1E00AA"/>
                </a:solidFill>
                <a:latin typeface="Kruti Dev 010" pitchFamily="2" charset="0"/>
              </a:rPr>
              <a:t>vk;q</a:t>
            </a:r>
            <a:endParaRPr lang="en-US" altLang="en-US" b="1">
              <a:solidFill>
                <a:srgbClr val="1E00AA"/>
              </a:solidFill>
            </a:endParaRPr>
          </a:p>
        </p:txBody>
      </p:sp>
      <p:sp>
        <p:nvSpPr>
          <p:cNvPr id="25615" name="Text Box 6"/>
          <p:cNvSpPr txBox="1">
            <a:spLocks noChangeArrowheads="1"/>
          </p:cNvSpPr>
          <p:nvPr/>
        </p:nvSpPr>
        <p:spPr bwMode="auto">
          <a:xfrm>
            <a:off x="2667000" y="2582863"/>
            <a:ext cx="914400"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Gender</a:t>
            </a:r>
          </a:p>
          <a:p>
            <a:pPr algn="ctr" eaLnBrk="1" hangingPunct="1"/>
            <a:r>
              <a:rPr lang="en-US" altLang="en-US" sz="2400" b="1">
                <a:solidFill>
                  <a:srgbClr val="1E00AA"/>
                </a:solidFill>
                <a:latin typeface="Kruti Dev 010" pitchFamily="2" charset="0"/>
              </a:rPr>
              <a:t>fyax</a:t>
            </a:r>
            <a:endParaRPr lang="en-US" altLang="en-US" b="1">
              <a:solidFill>
                <a:srgbClr val="1E00AA"/>
              </a:solidFill>
            </a:endParaRPr>
          </a:p>
        </p:txBody>
      </p:sp>
      <p:sp>
        <p:nvSpPr>
          <p:cNvPr id="25616" name="Text Box 10"/>
          <p:cNvSpPr txBox="1">
            <a:spLocks noChangeArrowheads="1"/>
          </p:cNvSpPr>
          <p:nvPr/>
        </p:nvSpPr>
        <p:spPr bwMode="auto">
          <a:xfrm>
            <a:off x="4724400" y="2582863"/>
            <a:ext cx="1219200" cy="1150937"/>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Physical </a:t>
            </a:r>
          </a:p>
          <a:p>
            <a:pPr algn="ctr" eaLnBrk="1" hangingPunct="1"/>
            <a:r>
              <a:rPr lang="en-US" altLang="en-US" b="1">
                <a:latin typeface="Calibri" pitchFamily="34" charset="0"/>
              </a:rPr>
              <a:t>Strength</a:t>
            </a:r>
          </a:p>
          <a:p>
            <a:pPr algn="ctr" eaLnBrk="1" hangingPunct="1"/>
            <a:r>
              <a:rPr lang="en-US" altLang="en-US" sz="2400" b="1">
                <a:solidFill>
                  <a:srgbClr val="1E00AA"/>
                </a:solidFill>
                <a:latin typeface="Kruti Dev 010" pitchFamily="2" charset="0"/>
              </a:rPr>
              <a:t>cy</a:t>
            </a:r>
            <a:endParaRPr lang="en-US" altLang="en-US" sz="3200" b="1">
              <a:solidFill>
                <a:srgbClr val="1E00AA"/>
              </a:solidFill>
            </a:endParaRPr>
          </a:p>
        </p:txBody>
      </p:sp>
      <p:sp>
        <p:nvSpPr>
          <p:cNvPr id="25617" name="Text Box 11"/>
          <p:cNvSpPr txBox="1">
            <a:spLocks noChangeArrowheads="1"/>
          </p:cNvSpPr>
          <p:nvPr/>
        </p:nvSpPr>
        <p:spPr bwMode="auto">
          <a:xfrm>
            <a:off x="3733800" y="2582863"/>
            <a:ext cx="838200"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Race</a:t>
            </a:r>
          </a:p>
          <a:p>
            <a:pPr algn="ctr" eaLnBrk="1" hangingPunct="1"/>
            <a:r>
              <a:rPr lang="en-US" altLang="en-US" sz="2400" b="1">
                <a:solidFill>
                  <a:srgbClr val="1E00AA"/>
                </a:solidFill>
                <a:latin typeface="Kruti Dev 010" pitchFamily="2" charset="0"/>
              </a:rPr>
              <a:t>oa”k</a:t>
            </a:r>
            <a:endParaRPr lang="en-US" altLang="en-US" sz="3200" b="1">
              <a:solidFill>
                <a:srgbClr val="1E00AA"/>
              </a:solidFill>
            </a:endParaRPr>
          </a:p>
        </p:txBody>
      </p:sp>
      <p:sp>
        <p:nvSpPr>
          <p:cNvPr id="35" name="Rectangle 34"/>
          <p:cNvSpPr>
            <a:spLocks noChangeArrowheads="1"/>
          </p:cNvSpPr>
          <p:nvPr/>
        </p:nvSpPr>
        <p:spPr bwMode="auto">
          <a:xfrm>
            <a:off x="4495800" y="4800600"/>
            <a:ext cx="5895975" cy="1784350"/>
          </a:xfrm>
          <a:prstGeom prst="rect">
            <a:avLst/>
          </a:prstGeom>
          <a:noFill/>
          <a:ln w="9525">
            <a:noFill/>
            <a:miter lim="800000"/>
            <a:headEnd/>
            <a:tailEnd/>
          </a:ln>
        </p:spPr>
        <p:txBody>
          <a:bodyPr wrap="none">
            <a:spAutoFit/>
          </a:bodyPr>
          <a:lstStyle/>
          <a:p>
            <a:pPr eaLnBrk="1" hangingPunct="1"/>
            <a:r>
              <a:rPr lang="en-US" altLang="en-US" sz="2200">
                <a:solidFill>
                  <a:srgbClr val="FF0000"/>
                </a:solidFill>
              </a:rPr>
              <a:t>The Gross Misunderstanding is</a:t>
            </a:r>
          </a:p>
          <a:p>
            <a:pPr eaLnBrk="1" hangingPunct="1"/>
            <a:r>
              <a:rPr lang="en-US" altLang="en-US" sz="2200">
                <a:solidFill>
                  <a:srgbClr val="FF0000"/>
                </a:solidFill>
              </a:rPr>
              <a:t>“Human Being = Body”</a:t>
            </a:r>
          </a:p>
          <a:p>
            <a:pPr eaLnBrk="1" hangingPunct="1"/>
            <a:endParaRPr lang="en-US" altLang="en-US" sz="2200">
              <a:solidFill>
                <a:srgbClr val="FF0000"/>
              </a:solidFill>
            </a:endParaRPr>
          </a:p>
          <a:p>
            <a:pPr eaLnBrk="1" hangingPunct="1"/>
            <a:r>
              <a:rPr lang="en-US" altLang="en-US" sz="2200">
                <a:solidFill>
                  <a:srgbClr val="FF0000"/>
                </a:solidFill>
              </a:rPr>
              <a:t>While the reality is</a:t>
            </a:r>
          </a:p>
          <a:p>
            <a:pPr eaLnBrk="1" hangingPunct="1"/>
            <a:r>
              <a:rPr lang="en-US" altLang="en-US" sz="2200">
                <a:solidFill>
                  <a:srgbClr val="FF0000"/>
                </a:solidFill>
              </a:rPr>
              <a:t>“Human Being is co-existence of Self &amp; Body”</a:t>
            </a:r>
          </a:p>
        </p:txBody>
      </p:sp>
      <p:pic>
        <p:nvPicPr>
          <p:cNvPr id="20" name="Picture 19">
            <a:extLst>
              <a:ext uri="{FF2B5EF4-FFF2-40B4-BE49-F238E27FC236}">
                <a16:creationId xmlns:a16="http://schemas.microsoft.com/office/drawing/2014/main" id="{DB75528F-1E03-4DD8-92B6-0B687F61F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a:latin typeface="Arial" charset="0"/>
              </a:rPr>
              <a:t>Differentiation</a:t>
            </a:r>
            <a:r>
              <a:rPr lang="en-US" altLang="en-US" sz="2400">
                <a:latin typeface="Arial" charset="0"/>
              </a:rPr>
              <a:t> </a:t>
            </a:r>
            <a:r>
              <a:rPr lang="en-US" altLang="en-US" sz="2800">
                <a:latin typeface="Kruti Dev 010" pitchFamily="2" charset="0"/>
              </a:rPr>
              <a:t>Hksn</a:t>
            </a:r>
            <a:endParaRPr lang="en-US" altLang="en-US">
              <a:latin typeface="Arial" charset="0"/>
            </a:endParaRPr>
          </a:p>
        </p:txBody>
      </p:sp>
      <p:sp>
        <p:nvSpPr>
          <p:cNvPr id="27651" name="Rectangle 3"/>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sz="2800">
              <a:latin typeface="Arial" charset="0"/>
              <a:cs typeface="Arial" charset="0"/>
            </a:endParaRPr>
          </a:p>
        </p:txBody>
      </p:sp>
      <p:sp>
        <p:nvSpPr>
          <p:cNvPr id="27652" name="Freeform 87"/>
          <p:cNvSpPr>
            <a:spLocks noEditPoints="1"/>
          </p:cNvSpPr>
          <p:nvPr/>
        </p:nvSpPr>
        <p:spPr bwMode="auto">
          <a:xfrm>
            <a:off x="6629400" y="2146300"/>
            <a:ext cx="230188" cy="401638"/>
          </a:xfrm>
          <a:custGeom>
            <a:avLst/>
            <a:gdLst>
              <a:gd name="T0" fmla="*/ 0 w 952"/>
              <a:gd name="T1" fmla="*/ 0 h 1594"/>
              <a:gd name="T2" fmla="*/ 0 w 952"/>
              <a:gd name="T3" fmla="*/ 0 h 1594"/>
              <a:gd name="T4" fmla="*/ 0 w 952"/>
              <a:gd name="T5" fmla="*/ 0 h 1594"/>
              <a:gd name="T6" fmla="*/ 0 w 952"/>
              <a:gd name="T7" fmla="*/ 0 h 1594"/>
              <a:gd name="T8" fmla="*/ 0 w 952"/>
              <a:gd name="T9" fmla="*/ 0 h 1594"/>
              <a:gd name="T10" fmla="*/ 0 w 952"/>
              <a:gd name="T11" fmla="*/ 0 h 1594"/>
              <a:gd name="T12" fmla="*/ 0 w 952"/>
              <a:gd name="T13" fmla="*/ 0 h 1594"/>
              <a:gd name="T14" fmla="*/ 0 w 952"/>
              <a:gd name="T15" fmla="*/ 0 h 1594"/>
              <a:gd name="T16" fmla="*/ 0 w 952"/>
              <a:gd name="T17" fmla="*/ 0 h 1594"/>
              <a:gd name="T18" fmla="*/ 0 w 952"/>
              <a:gd name="T19" fmla="*/ 0 h 1594"/>
              <a:gd name="T20" fmla="*/ 0 w 952"/>
              <a:gd name="T21" fmla="*/ 0 h 1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2"/>
              <a:gd name="T34" fmla="*/ 0 h 1594"/>
              <a:gd name="T35" fmla="*/ 952 w 952"/>
              <a:gd name="T36" fmla="*/ 1594 h 1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2" h="1594">
                <a:moveTo>
                  <a:pt x="943" y="55"/>
                </a:moveTo>
                <a:lnTo>
                  <a:pt x="198" y="1324"/>
                </a:lnTo>
                <a:cubicBezTo>
                  <a:pt x="189" y="1340"/>
                  <a:pt x="168" y="1345"/>
                  <a:pt x="152" y="1336"/>
                </a:cubicBezTo>
                <a:cubicBezTo>
                  <a:pt x="136" y="1326"/>
                  <a:pt x="131" y="1306"/>
                  <a:pt x="140" y="1290"/>
                </a:cubicBezTo>
                <a:lnTo>
                  <a:pt x="885" y="21"/>
                </a:lnTo>
                <a:cubicBezTo>
                  <a:pt x="894" y="5"/>
                  <a:pt x="915" y="0"/>
                  <a:pt x="931" y="9"/>
                </a:cubicBezTo>
                <a:cubicBezTo>
                  <a:pt x="947" y="18"/>
                  <a:pt x="952" y="39"/>
                  <a:pt x="943" y="55"/>
                </a:cubicBezTo>
                <a:close/>
                <a:moveTo>
                  <a:pt x="375" y="1351"/>
                </a:moveTo>
                <a:lnTo>
                  <a:pt x="0" y="1594"/>
                </a:lnTo>
                <a:lnTo>
                  <a:pt x="30" y="1148"/>
                </a:lnTo>
                <a:lnTo>
                  <a:pt x="375" y="1351"/>
                </a:lnTo>
                <a:close/>
              </a:path>
            </a:pathLst>
          </a:custGeom>
          <a:solidFill>
            <a:srgbClr val="000000"/>
          </a:solidFill>
          <a:ln w="1588">
            <a:solidFill>
              <a:srgbClr val="000000"/>
            </a:solidFill>
            <a:bevel/>
            <a:headEnd/>
            <a:tailEnd/>
          </a:ln>
        </p:spPr>
        <p:txBody>
          <a:bodyPr/>
          <a:lstStyle/>
          <a:p>
            <a:endParaRPr lang="en-US"/>
          </a:p>
        </p:txBody>
      </p:sp>
      <p:sp>
        <p:nvSpPr>
          <p:cNvPr id="27653" name="Freeform 88"/>
          <p:cNvSpPr>
            <a:spLocks noEditPoints="1"/>
          </p:cNvSpPr>
          <p:nvPr/>
        </p:nvSpPr>
        <p:spPr bwMode="auto">
          <a:xfrm>
            <a:off x="7315200" y="2159000"/>
            <a:ext cx="280988" cy="388938"/>
          </a:xfrm>
          <a:custGeom>
            <a:avLst/>
            <a:gdLst>
              <a:gd name="T0" fmla="*/ 0 w 1167"/>
              <a:gd name="T1" fmla="*/ 0 h 1551"/>
              <a:gd name="T2" fmla="*/ 0 w 1167"/>
              <a:gd name="T3" fmla="*/ 0 h 1551"/>
              <a:gd name="T4" fmla="*/ 0 w 1167"/>
              <a:gd name="T5" fmla="*/ 0 h 1551"/>
              <a:gd name="T6" fmla="*/ 0 w 1167"/>
              <a:gd name="T7" fmla="*/ 0 h 1551"/>
              <a:gd name="T8" fmla="*/ 0 w 1167"/>
              <a:gd name="T9" fmla="*/ 0 h 1551"/>
              <a:gd name="T10" fmla="*/ 0 w 1167"/>
              <a:gd name="T11" fmla="*/ 0 h 1551"/>
              <a:gd name="T12" fmla="*/ 0 w 1167"/>
              <a:gd name="T13" fmla="*/ 0 h 1551"/>
              <a:gd name="T14" fmla="*/ 0 w 1167"/>
              <a:gd name="T15" fmla="*/ 0 h 1551"/>
              <a:gd name="T16" fmla="*/ 0 w 1167"/>
              <a:gd name="T17" fmla="*/ 0 h 1551"/>
              <a:gd name="T18" fmla="*/ 0 w 1167"/>
              <a:gd name="T19" fmla="*/ 0 h 1551"/>
              <a:gd name="T20" fmla="*/ 0 w 1167"/>
              <a:gd name="T21" fmla="*/ 0 h 15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7"/>
              <a:gd name="T34" fmla="*/ 0 h 1551"/>
              <a:gd name="T35" fmla="*/ 1167 w 1167"/>
              <a:gd name="T36" fmla="*/ 1551 h 15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7" h="1551">
                <a:moveTo>
                  <a:pt x="64" y="18"/>
                </a:moveTo>
                <a:lnTo>
                  <a:pt x="995" y="1264"/>
                </a:lnTo>
                <a:cubicBezTo>
                  <a:pt x="1006" y="1279"/>
                  <a:pt x="1003" y="1300"/>
                  <a:pt x="988" y="1311"/>
                </a:cubicBezTo>
                <a:cubicBezTo>
                  <a:pt x="973" y="1322"/>
                  <a:pt x="952" y="1319"/>
                  <a:pt x="941" y="1304"/>
                </a:cubicBezTo>
                <a:lnTo>
                  <a:pt x="11" y="58"/>
                </a:lnTo>
                <a:cubicBezTo>
                  <a:pt x="0" y="43"/>
                  <a:pt x="3" y="22"/>
                  <a:pt x="18" y="11"/>
                </a:cubicBezTo>
                <a:cubicBezTo>
                  <a:pt x="32" y="0"/>
                  <a:pt x="53" y="3"/>
                  <a:pt x="64" y="18"/>
                </a:cubicBezTo>
                <a:close/>
                <a:moveTo>
                  <a:pt x="1088" y="1111"/>
                </a:moveTo>
                <a:lnTo>
                  <a:pt x="1167" y="1551"/>
                </a:lnTo>
                <a:lnTo>
                  <a:pt x="768" y="1351"/>
                </a:lnTo>
                <a:lnTo>
                  <a:pt x="1088" y="1111"/>
                </a:lnTo>
                <a:close/>
              </a:path>
            </a:pathLst>
          </a:custGeom>
          <a:solidFill>
            <a:srgbClr val="000000"/>
          </a:solidFill>
          <a:ln w="1588">
            <a:solidFill>
              <a:srgbClr val="000000"/>
            </a:solidFill>
            <a:bevel/>
            <a:headEnd/>
            <a:tailEnd/>
          </a:ln>
        </p:spPr>
        <p:txBody>
          <a:bodyPr/>
          <a:lstStyle/>
          <a:p>
            <a:endParaRPr lang="en-US"/>
          </a:p>
        </p:txBody>
      </p:sp>
      <p:sp>
        <p:nvSpPr>
          <p:cNvPr id="27654" name="Freeform 91"/>
          <p:cNvSpPr>
            <a:spLocks noEditPoints="1"/>
          </p:cNvSpPr>
          <p:nvPr/>
        </p:nvSpPr>
        <p:spPr bwMode="auto">
          <a:xfrm>
            <a:off x="5919788" y="1181100"/>
            <a:ext cx="1014412" cy="190500"/>
          </a:xfrm>
          <a:custGeom>
            <a:avLst/>
            <a:gdLst>
              <a:gd name="T0" fmla="*/ 0 w 4478"/>
              <a:gd name="T1" fmla="*/ 0 h 2362"/>
              <a:gd name="T2" fmla="*/ 0 w 4478"/>
              <a:gd name="T3" fmla="*/ 0 h 2362"/>
              <a:gd name="T4" fmla="*/ 0 w 4478"/>
              <a:gd name="T5" fmla="*/ 0 h 2362"/>
              <a:gd name="T6" fmla="*/ 0 w 4478"/>
              <a:gd name="T7" fmla="*/ 0 h 2362"/>
              <a:gd name="T8" fmla="*/ 0 w 4478"/>
              <a:gd name="T9" fmla="*/ 0 h 2362"/>
              <a:gd name="T10" fmla="*/ 0 w 4478"/>
              <a:gd name="T11" fmla="*/ 0 h 2362"/>
              <a:gd name="T12" fmla="*/ 0 w 4478"/>
              <a:gd name="T13" fmla="*/ 0 h 2362"/>
              <a:gd name="T14" fmla="*/ 0 w 4478"/>
              <a:gd name="T15" fmla="*/ 0 h 2362"/>
              <a:gd name="T16" fmla="*/ 0 w 4478"/>
              <a:gd name="T17" fmla="*/ 0 h 2362"/>
              <a:gd name="T18" fmla="*/ 0 w 4478"/>
              <a:gd name="T19" fmla="*/ 0 h 2362"/>
              <a:gd name="T20" fmla="*/ 0 w 4478"/>
              <a:gd name="T21" fmla="*/ 0 h 2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78"/>
              <a:gd name="T34" fmla="*/ 0 h 2362"/>
              <a:gd name="T35" fmla="*/ 4478 w 4478"/>
              <a:gd name="T36" fmla="*/ 2362 h 2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78" h="2362">
                <a:moveTo>
                  <a:pt x="54" y="9"/>
                </a:moveTo>
                <a:lnTo>
                  <a:pt x="4198" y="2178"/>
                </a:lnTo>
                <a:cubicBezTo>
                  <a:pt x="4215" y="2186"/>
                  <a:pt x="4221" y="2206"/>
                  <a:pt x="4212" y="2223"/>
                </a:cubicBezTo>
                <a:cubicBezTo>
                  <a:pt x="4204" y="2239"/>
                  <a:pt x="4184" y="2245"/>
                  <a:pt x="4167" y="2237"/>
                </a:cubicBezTo>
                <a:lnTo>
                  <a:pt x="23" y="68"/>
                </a:lnTo>
                <a:cubicBezTo>
                  <a:pt x="6" y="59"/>
                  <a:pt x="0" y="39"/>
                  <a:pt x="9" y="23"/>
                </a:cubicBezTo>
                <a:cubicBezTo>
                  <a:pt x="17" y="7"/>
                  <a:pt x="37" y="0"/>
                  <a:pt x="54" y="9"/>
                </a:cubicBezTo>
                <a:close/>
                <a:moveTo>
                  <a:pt x="4216" y="1999"/>
                </a:moveTo>
                <a:lnTo>
                  <a:pt x="4478" y="2362"/>
                </a:lnTo>
                <a:lnTo>
                  <a:pt x="4031" y="2354"/>
                </a:lnTo>
                <a:lnTo>
                  <a:pt x="4216" y="1999"/>
                </a:lnTo>
                <a:close/>
              </a:path>
            </a:pathLst>
          </a:custGeom>
          <a:solidFill>
            <a:srgbClr val="000000"/>
          </a:solidFill>
          <a:ln w="1588">
            <a:solidFill>
              <a:srgbClr val="000000"/>
            </a:solidFill>
            <a:bevel/>
            <a:headEnd/>
            <a:tailEnd/>
          </a:ln>
        </p:spPr>
        <p:txBody>
          <a:bodyPr/>
          <a:lstStyle/>
          <a:p>
            <a:endParaRPr lang="en-US"/>
          </a:p>
        </p:txBody>
      </p:sp>
      <p:sp>
        <p:nvSpPr>
          <p:cNvPr id="27655" name="Rectangle 96"/>
          <p:cNvSpPr>
            <a:spLocks noChangeArrowheads="1"/>
          </p:cNvSpPr>
          <p:nvPr/>
        </p:nvSpPr>
        <p:spPr bwMode="auto">
          <a:xfrm>
            <a:off x="6489700" y="561975"/>
            <a:ext cx="53975" cy="261938"/>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7656" name="Rectangle 97"/>
          <p:cNvSpPr>
            <a:spLocks noChangeArrowheads="1"/>
          </p:cNvSpPr>
          <p:nvPr/>
        </p:nvSpPr>
        <p:spPr bwMode="auto">
          <a:xfrm>
            <a:off x="5873750" y="798513"/>
            <a:ext cx="53975" cy="261937"/>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7657" name="Text Box 24"/>
          <p:cNvSpPr txBox="1">
            <a:spLocks noChangeArrowheads="1"/>
          </p:cNvSpPr>
          <p:nvPr/>
        </p:nvSpPr>
        <p:spPr bwMode="auto">
          <a:xfrm>
            <a:off x="4953000" y="533400"/>
            <a:ext cx="1905000" cy="6096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Differentiation</a:t>
            </a:r>
          </a:p>
          <a:p>
            <a:pPr algn="ctr" eaLnBrk="1" hangingPunct="1"/>
            <a:r>
              <a:rPr lang="en-US" altLang="en-US" sz="2400" b="1">
                <a:solidFill>
                  <a:srgbClr val="1E00AA"/>
                </a:solidFill>
                <a:latin typeface="Kruti Dev 010" pitchFamily="2" charset="0"/>
              </a:rPr>
              <a:t>Hksn</a:t>
            </a:r>
          </a:p>
        </p:txBody>
      </p:sp>
      <p:sp>
        <p:nvSpPr>
          <p:cNvPr id="27658" name="Text Box 3"/>
          <p:cNvSpPr txBox="1">
            <a:spLocks noChangeArrowheads="1"/>
          </p:cNvSpPr>
          <p:nvPr/>
        </p:nvSpPr>
        <p:spPr bwMode="auto">
          <a:xfrm>
            <a:off x="5919788" y="1371600"/>
            <a:ext cx="2101850" cy="798513"/>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Physical Facility</a:t>
            </a:r>
          </a:p>
          <a:p>
            <a:pPr algn="ctr" eaLnBrk="1" hangingPunct="1"/>
            <a:r>
              <a:rPr lang="en-US" altLang="en-US" sz="2400" b="1">
                <a:solidFill>
                  <a:srgbClr val="1E00AA"/>
                </a:solidFill>
                <a:latin typeface="Kruti Dev 010" pitchFamily="2" charset="0"/>
              </a:rPr>
              <a:t>lqfo/kk</a:t>
            </a:r>
            <a:endParaRPr lang="en-US" altLang="en-US" sz="3200" b="1">
              <a:solidFill>
                <a:srgbClr val="1E00AA"/>
              </a:solidFill>
            </a:endParaRPr>
          </a:p>
        </p:txBody>
      </p:sp>
      <p:sp>
        <p:nvSpPr>
          <p:cNvPr id="27659" name="Text Box 7"/>
          <p:cNvSpPr txBox="1">
            <a:spLocks noChangeArrowheads="1"/>
          </p:cNvSpPr>
          <p:nvPr/>
        </p:nvSpPr>
        <p:spPr bwMode="auto">
          <a:xfrm>
            <a:off x="7188200" y="2590800"/>
            <a:ext cx="660400"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Post</a:t>
            </a:r>
          </a:p>
          <a:p>
            <a:pPr algn="ctr" eaLnBrk="1" hangingPunct="1"/>
            <a:r>
              <a:rPr lang="en-US" altLang="en-US" sz="2400" b="1">
                <a:solidFill>
                  <a:srgbClr val="1E00AA"/>
                </a:solidFill>
                <a:latin typeface="Kruti Dev 010" pitchFamily="2" charset="0"/>
              </a:rPr>
              <a:t>in</a:t>
            </a:r>
            <a:endParaRPr lang="en-US" altLang="en-US" sz="3200" b="1">
              <a:solidFill>
                <a:srgbClr val="1E00AA"/>
              </a:solidFill>
            </a:endParaRPr>
          </a:p>
        </p:txBody>
      </p:sp>
      <p:sp>
        <p:nvSpPr>
          <p:cNvPr id="27660" name="Text Box 8"/>
          <p:cNvSpPr txBox="1">
            <a:spLocks noChangeArrowheads="1"/>
          </p:cNvSpPr>
          <p:nvPr/>
        </p:nvSpPr>
        <p:spPr bwMode="auto">
          <a:xfrm>
            <a:off x="6096000" y="2590800"/>
            <a:ext cx="990600"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Wealth</a:t>
            </a:r>
          </a:p>
          <a:p>
            <a:pPr algn="ctr" eaLnBrk="1" hangingPunct="1"/>
            <a:r>
              <a:rPr lang="en-US" altLang="en-US" sz="2400" b="1">
                <a:solidFill>
                  <a:srgbClr val="1E00AA"/>
                </a:solidFill>
                <a:latin typeface="Kruti Dev 010" pitchFamily="2" charset="0"/>
              </a:rPr>
              <a:t>/ku</a:t>
            </a:r>
            <a:endParaRPr lang="en-US" altLang="en-US" sz="3200" b="1">
              <a:solidFill>
                <a:srgbClr val="1E00AA"/>
              </a:solidFill>
            </a:endParaRPr>
          </a:p>
        </p:txBody>
      </p:sp>
      <p:sp>
        <p:nvSpPr>
          <p:cNvPr id="35" name="Rectangle 34"/>
          <p:cNvSpPr>
            <a:spLocks noChangeArrowheads="1"/>
          </p:cNvSpPr>
          <p:nvPr/>
        </p:nvSpPr>
        <p:spPr bwMode="auto">
          <a:xfrm>
            <a:off x="5084763" y="4724400"/>
            <a:ext cx="5507037" cy="1784350"/>
          </a:xfrm>
          <a:prstGeom prst="rect">
            <a:avLst/>
          </a:prstGeom>
          <a:noFill/>
          <a:ln w="9525">
            <a:noFill/>
            <a:miter lim="800000"/>
            <a:headEnd/>
            <a:tailEnd/>
          </a:ln>
        </p:spPr>
        <p:txBody>
          <a:bodyPr wrap="none">
            <a:spAutoFit/>
          </a:bodyPr>
          <a:lstStyle/>
          <a:p>
            <a:pPr eaLnBrk="1" hangingPunct="1"/>
            <a:r>
              <a:rPr lang="en-US" altLang="en-US" sz="2200" dirty="0">
                <a:solidFill>
                  <a:srgbClr val="FF0000"/>
                </a:solidFill>
              </a:rPr>
              <a:t>The Gross Misunderstanding is</a:t>
            </a:r>
          </a:p>
          <a:p>
            <a:pPr eaLnBrk="1" hangingPunct="1"/>
            <a:r>
              <a:rPr lang="en-US" altLang="en-US" sz="2200" dirty="0">
                <a:solidFill>
                  <a:srgbClr val="FF0000"/>
                </a:solidFill>
              </a:rPr>
              <a:t>“Physical Facility = Happiness”</a:t>
            </a:r>
          </a:p>
          <a:p>
            <a:pPr eaLnBrk="1" hangingPunct="1"/>
            <a:endParaRPr lang="en-US" altLang="en-US" sz="2200" dirty="0">
              <a:solidFill>
                <a:srgbClr val="FF0000"/>
              </a:solidFill>
            </a:endParaRPr>
          </a:p>
          <a:p>
            <a:pPr eaLnBrk="1" hangingPunct="1"/>
            <a:r>
              <a:rPr lang="en-US" altLang="en-US" sz="2200" dirty="0">
                <a:solidFill>
                  <a:srgbClr val="FF0000"/>
                </a:solidFill>
              </a:rPr>
              <a:t>While the reality is</a:t>
            </a:r>
          </a:p>
          <a:p>
            <a:pPr eaLnBrk="1" hangingPunct="1"/>
            <a:r>
              <a:rPr lang="en-US" altLang="en-US" sz="2200" dirty="0">
                <a:solidFill>
                  <a:srgbClr val="FF0000"/>
                </a:solidFill>
              </a:rPr>
              <a:t>“Happiness is being in a state of Harmony”</a:t>
            </a:r>
          </a:p>
        </p:txBody>
      </p:sp>
      <p:pic>
        <p:nvPicPr>
          <p:cNvPr id="15" name="Picture 14">
            <a:extLst>
              <a:ext uri="{FF2B5EF4-FFF2-40B4-BE49-F238E27FC236}">
                <a16:creationId xmlns:a16="http://schemas.microsoft.com/office/drawing/2014/main" id="{DFDED96B-25E6-4D1B-A667-54E638079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a:latin typeface="Arial" charset="0"/>
              </a:rPr>
              <a:t>Differentiation</a:t>
            </a:r>
            <a:r>
              <a:rPr lang="en-US" altLang="en-US" sz="2400">
                <a:latin typeface="Arial" charset="0"/>
              </a:rPr>
              <a:t> </a:t>
            </a:r>
            <a:r>
              <a:rPr lang="en-US" altLang="en-US" sz="2800">
                <a:latin typeface="Kruti Dev 010" pitchFamily="2" charset="0"/>
              </a:rPr>
              <a:t>Hksn</a:t>
            </a:r>
            <a:endParaRPr lang="en-US" altLang="en-US">
              <a:latin typeface="Arial" charset="0"/>
            </a:endParaRPr>
          </a:p>
        </p:txBody>
      </p:sp>
      <p:sp>
        <p:nvSpPr>
          <p:cNvPr id="29699" name="Rectangle 3"/>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sz="2800">
              <a:latin typeface="Arial" charset="0"/>
              <a:cs typeface="Arial" charset="0"/>
            </a:endParaRPr>
          </a:p>
        </p:txBody>
      </p:sp>
      <p:sp>
        <p:nvSpPr>
          <p:cNvPr id="29700" name="Rectangle 34"/>
          <p:cNvSpPr>
            <a:spLocks noChangeArrowheads="1"/>
          </p:cNvSpPr>
          <p:nvPr/>
        </p:nvSpPr>
        <p:spPr bwMode="auto">
          <a:xfrm>
            <a:off x="7989888" y="1865313"/>
            <a:ext cx="53975" cy="261937"/>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9701" name="Freeform 82"/>
          <p:cNvSpPr>
            <a:spLocks noEditPoints="1"/>
          </p:cNvSpPr>
          <p:nvPr/>
        </p:nvSpPr>
        <p:spPr bwMode="auto">
          <a:xfrm>
            <a:off x="6256338" y="1154113"/>
            <a:ext cx="2430462" cy="217487"/>
          </a:xfrm>
          <a:custGeom>
            <a:avLst/>
            <a:gdLst>
              <a:gd name="T0" fmla="*/ 0 w 10800"/>
              <a:gd name="T1" fmla="*/ 0 h 2512"/>
              <a:gd name="T2" fmla="*/ 0 w 10800"/>
              <a:gd name="T3" fmla="*/ 0 h 2512"/>
              <a:gd name="T4" fmla="*/ 0 w 10800"/>
              <a:gd name="T5" fmla="*/ 0 h 2512"/>
              <a:gd name="T6" fmla="*/ 0 w 10800"/>
              <a:gd name="T7" fmla="*/ 0 h 2512"/>
              <a:gd name="T8" fmla="*/ 0 w 10800"/>
              <a:gd name="T9" fmla="*/ 0 h 2512"/>
              <a:gd name="T10" fmla="*/ 0 w 10800"/>
              <a:gd name="T11" fmla="*/ 0 h 2512"/>
              <a:gd name="T12" fmla="*/ 0 w 10800"/>
              <a:gd name="T13" fmla="*/ 0 h 2512"/>
              <a:gd name="T14" fmla="*/ 0 w 10800"/>
              <a:gd name="T15" fmla="*/ 0 h 2512"/>
              <a:gd name="T16" fmla="*/ 0 w 10800"/>
              <a:gd name="T17" fmla="*/ 0 h 2512"/>
              <a:gd name="T18" fmla="*/ 0 w 10800"/>
              <a:gd name="T19" fmla="*/ 0 h 2512"/>
              <a:gd name="T20" fmla="*/ 0 w 10800"/>
              <a:gd name="T21" fmla="*/ 0 h 25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00"/>
              <a:gd name="T34" fmla="*/ 0 h 2512"/>
              <a:gd name="T35" fmla="*/ 10800 w 10800"/>
              <a:gd name="T36" fmla="*/ 2512 h 25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00" h="2512">
                <a:moveTo>
                  <a:pt x="44" y="4"/>
                </a:moveTo>
                <a:lnTo>
                  <a:pt x="10482" y="2299"/>
                </a:lnTo>
                <a:cubicBezTo>
                  <a:pt x="10500" y="2303"/>
                  <a:pt x="10511" y="2320"/>
                  <a:pt x="10507" y="2338"/>
                </a:cubicBezTo>
                <a:cubicBezTo>
                  <a:pt x="10503" y="2356"/>
                  <a:pt x="10485" y="2368"/>
                  <a:pt x="10467" y="2364"/>
                </a:cubicBezTo>
                <a:lnTo>
                  <a:pt x="30" y="69"/>
                </a:lnTo>
                <a:cubicBezTo>
                  <a:pt x="12" y="65"/>
                  <a:pt x="0" y="47"/>
                  <a:pt x="4" y="29"/>
                </a:cubicBezTo>
                <a:cubicBezTo>
                  <a:pt x="8" y="11"/>
                  <a:pt x="26" y="0"/>
                  <a:pt x="44" y="4"/>
                </a:cubicBezTo>
                <a:close/>
                <a:moveTo>
                  <a:pt x="10452" y="2122"/>
                </a:moveTo>
                <a:lnTo>
                  <a:pt x="10800" y="2403"/>
                </a:lnTo>
                <a:lnTo>
                  <a:pt x="10367" y="2512"/>
                </a:lnTo>
                <a:lnTo>
                  <a:pt x="10452" y="2122"/>
                </a:lnTo>
                <a:close/>
              </a:path>
            </a:pathLst>
          </a:custGeom>
          <a:solidFill>
            <a:srgbClr val="000000"/>
          </a:solidFill>
          <a:ln w="1588">
            <a:solidFill>
              <a:srgbClr val="000000"/>
            </a:solidFill>
            <a:bevel/>
            <a:headEnd/>
            <a:tailEnd/>
          </a:ln>
        </p:spPr>
        <p:txBody>
          <a:bodyPr/>
          <a:lstStyle/>
          <a:p>
            <a:endParaRPr lang="en-US"/>
          </a:p>
        </p:txBody>
      </p:sp>
      <p:sp>
        <p:nvSpPr>
          <p:cNvPr id="29702" name="Freeform 89"/>
          <p:cNvSpPr>
            <a:spLocks noEditPoints="1"/>
          </p:cNvSpPr>
          <p:nvPr/>
        </p:nvSpPr>
        <p:spPr bwMode="auto">
          <a:xfrm>
            <a:off x="8539163" y="2146300"/>
            <a:ext cx="303212" cy="401638"/>
          </a:xfrm>
          <a:custGeom>
            <a:avLst/>
            <a:gdLst>
              <a:gd name="T0" fmla="*/ 0 w 1245"/>
              <a:gd name="T1" fmla="*/ 0 h 1594"/>
              <a:gd name="T2" fmla="*/ 0 w 1245"/>
              <a:gd name="T3" fmla="*/ 0 h 1594"/>
              <a:gd name="T4" fmla="*/ 0 w 1245"/>
              <a:gd name="T5" fmla="*/ 0 h 1594"/>
              <a:gd name="T6" fmla="*/ 0 w 1245"/>
              <a:gd name="T7" fmla="*/ 0 h 1594"/>
              <a:gd name="T8" fmla="*/ 0 w 1245"/>
              <a:gd name="T9" fmla="*/ 0 h 1594"/>
              <a:gd name="T10" fmla="*/ 0 w 1245"/>
              <a:gd name="T11" fmla="*/ 0 h 1594"/>
              <a:gd name="T12" fmla="*/ 0 w 1245"/>
              <a:gd name="T13" fmla="*/ 0 h 1594"/>
              <a:gd name="T14" fmla="*/ 0 w 1245"/>
              <a:gd name="T15" fmla="*/ 0 h 1594"/>
              <a:gd name="T16" fmla="*/ 0 w 1245"/>
              <a:gd name="T17" fmla="*/ 0 h 1594"/>
              <a:gd name="T18" fmla="*/ 0 w 1245"/>
              <a:gd name="T19" fmla="*/ 0 h 1594"/>
              <a:gd name="T20" fmla="*/ 0 w 1245"/>
              <a:gd name="T21" fmla="*/ 0 h 1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5"/>
              <a:gd name="T34" fmla="*/ 0 h 1594"/>
              <a:gd name="T35" fmla="*/ 1245 w 1245"/>
              <a:gd name="T36" fmla="*/ 1594 h 1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5" h="1594">
                <a:moveTo>
                  <a:pt x="1233" y="58"/>
                </a:moveTo>
                <a:lnTo>
                  <a:pt x="231" y="1351"/>
                </a:lnTo>
                <a:cubicBezTo>
                  <a:pt x="220" y="1366"/>
                  <a:pt x="199" y="1369"/>
                  <a:pt x="184" y="1357"/>
                </a:cubicBezTo>
                <a:cubicBezTo>
                  <a:pt x="170" y="1346"/>
                  <a:pt x="167" y="1325"/>
                  <a:pt x="178" y="1311"/>
                </a:cubicBezTo>
                <a:lnTo>
                  <a:pt x="1181" y="17"/>
                </a:lnTo>
                <a:cubicBezTo>
                  <a:pt x="1192" y="3"/>
                  <a:pt x="1213" y="0"/>
                  <a:pt x="1228" y="11"/>
                </a:cubicBezTo>
                <a:cubicBezTo>
                  <a:pt x="1242" y="23"/>
                  <a:pt x="1245" y="44"/>
                  <a:pt x="1233" y="58"/>
                </a:cubicBezTo>
                <a:close/>
                <a:moveTo>
                  <a:pt x="404" y="1401"/>
                </a:moveTo>
                <a:lnTo>
                  <a:pt x="0" y="1594"/>
                </a:lnTo>
                <a:lnTo>
                  <a:pt x="87" y="1156"/>
                </a:lnTo>
                <a:lnTo>
                  <a:pt x="404" y="1401"/>
                </a:lnTo>
                <a:close/>
              </a:path>
            </a:pathLst>
          </a:custGeom>
          <a:solidFill>
            <a:srgbClr val="000000"/>
          </a:solidFill>
          <a:ln w="1588">
            <a:solidFill>
              <a:srgbClr val="000000"/>
            </a:solidFill>
            <a:bevel/>
            <a:headEnd/>
            <a:tailEnd/>
          </a:ln>
        </p:spPr>
        <p:txBody>
          <a:bodyPr/>
          <a:lstStyle/>
          <a:p>
            <a:endParaRPr lang="en-US"/>
          </a:p>
        </p:txBody>
      </p:sp>
      <p:sp>
        <p:nvSpPr>
          <p:cNvPr id="29703" name="Freeform 90"/>
          <p:cNvSpPr>
            <a:spLocks noEditPoints="1"/>
          </p:cNvSpPr>
          <p:nvPr/>
        </p:nvSpPr>
        <p:spPr bwMode="auto">
          <a:xfrm>
            <a:off x="9064625" y="2159000"/>
            <a:ext cx="347663" cy="388938"/>
          </a:xfrm>
          <a:custGeom>
            <a:avLst/>
            <a:gdLst>
              <a:gd name="T0" fmla="*/ 0 w 1437"/>
              <a:gd name="T1" fmla="*/ 0 h 1550"/>
              <a:gd name="T2" fmla="*/ 0 w 1437"/>
              <a:gd name="T3" fmla="*/ 0 h 1550"/>
              <a:gd name="T4" fmla="*/ 0 w 1437"/>
              <a:gd name="T5" fmla="*/ 0 h 1550"/>
              <a:gd name="T6" fmla="*/ 0 w 1437"/>
              <a:gd name="T7" fmla="*/ 0 h 1550"/>
              <a:gd name="T8" fmla="*/ 0 w 1437"/>
              <a:gd name="T9" fmla="*/ 0 h 1550"/>
              <a:gd name="T10" fmla="*/ 0 w 1437"/>
              <a:gd name="T11" fmla="*/ 0 h 1550"/>
              <a:gd name="T12" fmla="*/ 0 w 1437"/>
              <a:gd name="T13" fmla="*/ 0 h 1550"/>
              <a:gd name="T14" fmla="*/ 0 w 1437"/>
              <a:gd name="T15" fmla="*/ 0 h 1550"/>
              <a:gd name="T16" fmla="*/ 0 w 1437"/>
              <a:gd name="T17" fmla="*/ 0 h 1550"/>
              <a:gd name="T18" fmla="*/ 0 w 1437"/>
              <a:gd name="T19" fmla="*/ 0 h 1550"/>
              <a:gd name="T20" fmla="*/ 0 w 1437"/>
              <a:gd name="T21" fmla="*/ 0 h 1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1550"/>
              <a:gd name="T35" fmla="*/ 1437 w 1437"/>
              <a:gd name="T36" fmla="*/ 1550 h 1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1550">
                <a:moveTo>
                  <a:pt x="62" y="14"/>
                </a:moveTo>
                <a:lnTo>
                  <a:pt x="1236" y="1283"/>
                </a:lnTo>
                <a:cubicBezTo>
                  <a:pt x="1248" y="1297"/>
                  <a:pt x="1247" y="1318"/>
                  <a:pt x="1234" y="1330"/>
                </a:cubicBezTo>
                <a:cubicBezTo>
                  <a:pt x="1220" y="1343"/>
                  <a:pt x="1199" y="1342"/>
                  <a:pt x="1187" y="1328"/>
                </a:cubicBezTo>
                <a:lnTo>
                  <a:pt x="13" y="60"/>
                </a:lnTo>
                <a:cubicBezTo>
                  <a:pt x="0" y="46"/>
                  <a:pt x="1" y="25"/>
                  <a:pt x="15" y="13"/>
                </a:cubicBezTo>
                <a:cubicBezTo>
                  <a:pt x="28" y="0"/>
                  <a:pt x="49" y="1"/>
                  <a:pt x="62" y="14"/>
                </a:cubicBezTo>
                <a:close/>
                <a:moveTo>
                  <a:pt x="1313" y="1121"/>
                </a:moveTo>
                <a:lnTo>
                  <a:pt x="1437" y="1550"/>
                </a:lnTo>
                <a:lnTo>
                  <a:pt x="1019" y="1393"/>
                </a:lnTo>
                <a:lnTo>
                  <a:pt x="1313" y="1121"/>
                </a:lnTo>
                <a:close/>
              </a:path>
            </a:pathLst>
          </a:custGeom>
          <a:solidFill>
            <a:srgbClr val="000000"/>
          </a:solidFill>
          <a:ln w="1588">
            <a:solidFill>
              <a:srgbClr val="000000"/>
            </a:solidFill>
            <a:bevel/>
            <a:headEnd/>
            <a:tailEnd/>
          </a:ln>
        </p:spPr>
        <p:txBody>
          <a:bodyPr/>
          <a:lstStyle/>
          <a:p>
            <a:endParaRPr lang="en-US"/>
          </a:p>
        </p:txBody>
      </p:sp>
      <p:sp>
        <p:nvSpPr>
          <p:cNvPr id="29704" name="Rectangle 96"/>
          <p:cNvSpPr>
            <a:spLocks noChangeArrowheads="1"/>
          </p:cNvSpPr>
          <p:nvPr/>
        </p:nvSpPr>
        <p:spPr bwMode="auto">
          <a:xfrm>
            <a:off x="6489700" y="561975"/>
            <a:ext cx="53975" cy="261938"/>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9705" name="Rectangle 97"/>
          <p:cNvSpPr>
            <a:spLocks noChangeArrowheads="1"/>
          </p:cNvSpPr>
          <p:nvPr/>
        </p:nvSpPr>
        <p:spPr bwMode="auto">
          <a:xfrm>
            <a:off x="5873750" y="798513"/>
            <a:ext cx="53975" cy="261937"/>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29706" name="Text Box 24"/>
          <p:cNvSpPr txBox="1">
            <a:spLocks noChangeArrowheads="1"/>
          </p:cNvSpPr>
          <p:nvPr/>
        </p:nvSpPr>
        <p:spPr bwMode="auto">
          <a:xfrm>
            <a:off x="4953000" y="533400"/>
            <a:ext cx="1905000" cy="6096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Differentiation</a:t>
            </a:r>
          </a:p>
          <a:p>
            <a:pPr algn="ctr" eaLnBrk="1" hangingPunct="1"/>
            <a:r>
              <a:rPr lang="en-US" altLang="en-US" sz="2400" b="1">
                <a:solidFill>
                  <a:srgbClr val="1E00AA"/>
                </a:solidFill>
                <a:latin typeface="Kruti Dev 010" pitchFamily="2" charset="0"/>
              </a:rPr>
              <a:t>Hksn</a:t>
            </a:r>
          </a:p>
        </p:txBody>
      </p:sp>
      <p:sp>
        <p:nvSpPr>
          <p:cNvPr id="29707" name="Text Box 4"/>
          <p:cNvSpPr txBox="1">
            <a:spLocks noChangeArrowheads="1"/>
          </p:cNvSpPr>
          <p:nvPr/>
        </p:nvSpPr>
        <p:spPr bwMode="auto">
          <a:xfrm>
            <a:off x="8499475" y="1371600"/>
            <a:ext cx="1050925" cy="798513"/>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Beliefs</a:t>
            </a:r>
          </a:p>
          <a:p>
            <a:pPr algn="ctr" eaLnBrk="1" hangingPunct="1"/>
            <a:r>
              <a:rPr lang="en-US" altLang="en-US" sz="2400" b="1">
                <a:solidFill>
                  <a:srgbClr val="1E00AA"/>
                </a:solidFill>
                <a:latin typeface="Kruti Dev 010" pitchFamily="2" charset="0"/>
              </a:rPr>
              <a:t>ekU;rk</a:t>
            </a:r>
            <a:endParaRPr lang="en-US" altLang="en-US" sz="3200" b="1">
              <a:solidFill>
                <a:srgbClr val="1E00AA"/>
              </a:solidFill>
            </a:endParaRPr>
          </a:p>
        </p:txBody>
      </p:sp>
      <p:sp>
        <p:nvSpPr>
          <p:cNvPr id="29708" name="Text Box 9"/>
          <p:cNvSpPr txBox="1">
            <a:spLocks noChangeArrowheads="1"/>
          </p:cNvSpPr>
          <p:nvPr/>
        </p:nvSpPr>
        <p:spPr bwMode="auto">
          <a:xfrm>
            <a:off x="8001000" y="2582863"/>
            <a:ext cx="771525"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Isms</a:t>
            </a:r>
            <a:r>
              <a:rPr lang="en-US" altLang="en-US" sz="2400" b="1">
                <a:latin typeface="Kruti Dev 010" pitchFamily="2" charset="0"/>
              </a:rPr>
              <a:t> </a:t>
            </a:r>
            <a:r>
              <a:rPr lang="en-US" altLang="en-US" sz="2400" b="1">
                <a:solidFill>
                  <a:srgbClr val="1E00AA"/>
                </a:solidFill>
                <a:latin typeface="Kruti Dev 010" pitchFamily="2" charset="0"/>
              </a:rPr>
              <a:t>okn</a:t>
            </a:r>
            <a:endParaRPr lang="en-US" altLang="en-US" sz="3200" b="1">
              <a:solidFill>
                <a:srgbClr val="1E00AA"/>
              </a:solidFill>
            </a:endParaRPr>
          </a:p>
        </p:txBody>
      </p:sp>
      <p:sp>
        <p:nvSpPr>
          <p:cNvPr id="29709" name="Text Box 12"/>
          <p:cNvSpPr txBox="1">
            <a:spLocks noChangeArrowheads="1"/>
          </p:cNvSpPr>
          <p:nvPr/>
        </p:nvSpPr>
        <p:spPr bwMode="auto">
          <a:xfrm>
            <a:off x="8855075" y="2568575"/>
            <a:ext cx="1031875"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Sects</a:t>
            </a:r>
          </a:p>
          <a:p>
            <a:pPr algn="ctr" eaLnBrk="1" hangingPunct="1"/>
            <a:r>
              <a:rPr lang="en-US" altLang="en-US" sz="2400" b="1">
                <a:solidFill>
                  <a:srgbClr val="1E00AA"/>
                </a:solidFill>
                <a:latin typeface="Kruti Dev 010" pitchFamily="2" charset="0"/>
              </a:rPr>
              <a:t>laiznk;</a:t>
            </a:r>
            <a:endParaRPr lang="en-US" altLang="en-US" sz="3200" b="1">
              <a:solidFill>
                <a:srgbClr val="1E00AA"/>
              </a:solidFill>
            </a:endParaRPr>
          </a:p>
        </p:txBody>
      </p:sp>
      <p:sp>
        <p:nvSpPr>
          <p:cNvPr id="29710" name="Text Box 9"/>
          <p:cNvSpPr txBox="1">
            <a:spLocks noChangeArrowheads="1"/>
          </p:cNvSpPr>
          <p:nvPr/>
        </p:nvSpPr>
        <p:spPr bwMode="auto">
          <a:xfrm>
            <a:off x="9929813" y="2578100"/>
            <a:ext cx="771525"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Info</a:t>
            </a:r>
          </a:p>
          <a:p>
            <a:pPr algn="ctr" eaLnBrk="1" hangingPunct="1"/>
            <a:r>
              <a:rPr lang="en-US" altLang="en-US" sz="2400" b="1">
                <a:solidFill>
                  <a:srgbClr val="1E00AA"/>
                </a:solidFill>
                <a:latin typeface="Kruti Dev 010" pitchFamily="2" charset="0"/>
              </a:rPr>
              <a:t>lwpuk</a:t>
            </a:r>
            <a:endParaRPr lang="en-US" altLang="en-US" sz="3200" b="1">
              <a:solidFill>
                <a:srgbClr val="1E00AA"/>
              </a:solidFill>
            </a:endParaRPr>
          </a:p>
        </p:txBody>
      </p:sp>
      <p:sp>
        <p:nvSpPr>
          <p:cNvPr id="29711" name="Freeform 90"/>
          <p:cNvSpPr>
            <a:spLocks noEditPoints="1"/>
          </p:cNvSpPr>
          <p:nvPr/>
        </p:nvSpPr>
        <p:spPr bwMode="auto">
          <a:xfrm>
            <a:off x="9404350" y="2176463"/>
            <a:ext cx="958850" cy="414337"/>
          </a:xfrm>
          <a:custGeom>
            <a:avLst/>
            <a:gdLst>
              <a:gd name="T0" fmla="*/ 0 w 1437"/>
              <a:gd name="T1" fmla="*/ 0 h 1550"/>
              <a:gd name="T2" fmla="*/ 0 w 1437"/>
              <a:gd name="T3" fmla="*/ 0 h 1550"/>
              <a:gd name="T4" fmla="*/ 0 w 1437"/>
              <a:gd name="T5" fmla="*/ 0 h 1550"/>
              <a:gd name="T6" fmla="*/ 0 w 1437"/>
              <a:gd name="T7" fmla="*/ 0 h 1550"/>
              <a:gd name="T8" fmla="*/ 0 w 1437"/>
              <a:gd name="T9" fmla="*/ 0 h 1550"/>
              <a:gd name="T10" fmla="*/ 0 w 1437"/>
              <a:gd name="T11" fmla="*/ 0 h 1550"/>
              <a:gd name="T12" fmla="*/ 0 w 1437"/>
              <a:gd name="T13" fmla="*/ 0 h 1550"/>
              <a:gd name="T14" fmla="*/ 0 w 1437"/>
              <a:gd name="T15" fmla="*/ 0 h 1550"/>
              <a:gd name="T16" fmla="*/ 0 w 1437"/>
              <a:gd name="T17" fmla="*/ 0 h 1550"/>
              <a:gd name="T18" fmla="*/ 0 w 1437"/>
              <a:gd name="T19" fmla="*/ 0 h 1550"/>
              <a:gd name="T20" fmla="*/ 0 w 1437"/>
              <a:gd name="T21" fmla="*/ 0 h 1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1550"/>
              <a:gd name="T35" fmla="*/ 1437 w 1437"/>
              <a:gd name="T36" fmla="*/ 1550 h 1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1550">
                <a:moveTo>
                  <a:pt x="62" y="14"/>
                </a:moveTo>
                <a:lnTo>
                  <a:pt x="1236" y="1283"/>
                </a:lnTo>
                <a:cubicBezTo>
                  <a:pt x="1248" y="1297"/>
                  <a:pt x="1247" y="1318"/>
                  <a:pt x="1234" y="1330"/>
                </a:cubicBezTo>
                <a:cubicBezTo>
                  <a:pt x="1220" y="1343"/>
                  <a:pt x="1199" y="1342"/>
                  <a:pt x="1187" y="1328"/>
                </a:cubicBezTo>
                <a:lnTo>
                  <a:pt x="13" y="60"/>
                </a:lnTo>
                <a:cubicBezTo>
                  <a:pt x="0" y="46"/>
                  <a:pt x="1" y="25"/>
                  <a:pt x="15" y="13"/>
                </a:cubicBezTo>
                <a:cubicBezTo>
                  <a:pt x="28" y="0"/>
                  <a:pt x="49" y="1"/>
                  <a:pt x="62" y="14"/>
                </a:cubicBezTo>
                <a:close/>
                <a:moveTo>
                  <a:pt x="1313" y="1121"/>
                </a:moveTo>
                <a:lnTo>
                  <a:pt x="1437" y="1550"/>
                </a:lnTo>
                <a:lnTo>
                  <a:pt x="1019" y="1393"/>
                </a:lnTo>
                <a:lnTo>
                  <a:pt x="1313" y="1121"/>
                </a:lnTo>
                <a:close/>
              </a:path>
            </a:pathLst>
          </a:custGeom>
          <a:solidFill>
            <a:srgbClr val="000000"/>
          </a:solidFill>
          <a:ln w="1588">
            <a:solidFill>
              <a:srgbClr val="000000"/>
            </a:solidFill>
            <a:bevel/>
            <a:headEnd/>
            <a:tailEnd/>
          </a:ln>
        </p:spPr>
        <p:txBody>
          <a:bodyPr/>
          <a:lstStyle/>
          <a:p>
            <a:endParaRPr lang="en-US"/>
          </a:p>
        </p:txBody>
      </p:sp>
      <p:sp>
        <p:nvSpPr>
          <p:cNvPr id="35" name="Rectangle 34"/>
          <p:cNvSpPr>
            <a:spLocks noChangeArrowheads="1"/>
          </p:cNvSpPr>
          <p:nvPr/>
        </p:nvSpPr>
        <p:spPr bwMode="auto">
          <a:xfrm>
            <a:off x="4800600" y="4429125"/>
            <a:ext cx="5811838" cy="2124075"/>
          </a:xfrm>
          <a:prstGeom prst="rect">
            <a:avLst/>
          </a:prstGeom>
          <a:noFill/>
          <a:ln w="9525">
            <a:noFill/>
            <a:miter lim="800000"/>
            <a:headEnd/>
            <a:tailEnd/>
          </a:ln>
        </p:spPr>
        <p:txBody>
          <a:bodyPr wrap="none">
            <a:spAutoFit/>
          </a:bodyPr>
          <a:lstStyle/>
          <a:p>
            <a:pPr eaLnBrk="1" hangingPunct="1"/>
            <a:r>
              <a:rPr lang="en-US" altLang="en-US" sz="2200" dirty="0">
                <a:solidFill>
                  <a:srgbClr val="FF0000"/>
                </a:solidFill>
              </a:rPr>
              <a:t>The Gross Misunderstanding is</a:t>
            </a:r>
          </a:p>
          <a:p>
            <a:pPr eaLnBrk="1" hangingPunct="1"/>
            <a:r>
              <a:rPr lang="en-US" altLang="en-US" sz="2200" dirty="0">
                <a:solidFill>
                  <a:srgbClr val="FF0000"/>
                </a:solidFill>
              </a:rPr>
              <a:t>“If the pre-conditioning of the other matches </a:t>
            </a:r>
          </a:p>
          <a:p>
            <a:pPr eaLnBrk="1" hangingPunct="1"/>
            <a:r>
              <a:rPr lang="en-US" altLang="en-US" sz="2200" dirty="0">
                <a:solidFill>
                  <a:srgbClr val="FF0000"/>
                </a:solidFill>
              </a:rPr>
              <a:t>my preconditioning, then the other is like me”</a:t>
            </a:r>
          </a:p>
          <a:p>
            <a:pPr eaLnBrk="1" hangingPunct="1"/>
            <a:endParaRPr lang="en-US" altLang="en-US" sz="2200" dirty="0">
              <a:solidFill>
                <a:srgbClr val="FF0000"/>
              </a:solidFill>
            </a:endParaRPr>
          </a:p>
          <a:p>
            <a:pPr eaLnBrk="1" hangingPunct="1"/>
            <a:r>
              <a:rPr lang="en-US" altLang="en-US" sz="2200" dirty="0">
                <a:solidFill>
                  <a:srgbClr val="FF0000"/>
                </a:solidFill>
              </a:rPr>
              <a:t>While the reality is</a:t>
            </a:r>
          </a:p>
          <a:p>
            <a:pPr eaLnBrk="1" hangingPunct="1"/>
            <a:r>
              <a:rPr lang="en-US" altLang="en-US" sz="2200" dirty="0">
                <a:solidFill>
                  <a:srgbClr val="FF0000"/>
                </a:solidFill>
              </a:rPr>
              <a:t>“Every Human Being is like me”</a:t>
            </a:r>
          </a:p>
        </p:txBody>
      </p:sp>
      <p:pic>
        <p:nvPicPr>
          <p:cNvPr id="18" name="Picture 17">
            <a:extLst>
              <a:ext uri="{FF2B5EF4-FFF2-40B4-BE49-F238E27FC236}">
                <a16:creationId xmlns:a16="http://schemas.microsoft.com/office/drawing/2014/main" id="{EFD61C06-07E3-4249-872D-38E3D66A4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a:latin typeface="Arial" charset="0"/>
              </a:rPr>
              <a:t>Differentiation</a:t>
            </a:r>
            <a:r>
              <a:rPr lang="en-US" altLang="en-US" sz="2400">
                <a:latin typeface="Arial" charset="0"/>
              </a:rPr>
              <a:t> </a:t>
            </a:r>
            <a:r>
              <a:rPr lang="en-US" altLang="en-US" sz="2800">
                <a:latin typeface="Kruti Dev 010" pitchFamily="2" charset="0"/>
              </a:rPr>
              <a:t>Hksn</a:t>
            </a:r>
            <a:endParaRPr lang="en-US" altLang="en-US">
              <a:latin typeface="Arial" charset="0"/>
            </a:endParaRPr>
          </a:p>
        </p:txBody>
      </p:sp>
      <p:sp>
        <p:nvSpPr>
          <p:cNvPr id="31747" name="Rectangle 3"/>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endParaRPr altLang="en-US">
              <a:latin typeface="Arial" charset="0"/>
              <a:cs typeface="Arial" charset="0"/>
            </a:endParaRPr>
          </a:p>
          <a:p>
            <a:pPr>
              <a:buFont typeface="Symbol" pitchFamily="18" charset="2"/>
              <a:buNone/>
            </a:pPr>
            <a:r>
              <a:rPr altLang="en-US">
                <a:latin typeface="Arial" charset="0"/>
                <a:cs typeface="Arial" charset="0"/>
              </a:rPr>
              <a:t>Differentiation =  Disrespect</a:t>
            </a:r>
          </a:p>
          <a:p>
            <a:pPr>
              <a:buFont typeface="Symbol" pitchFamily="18" charset="2"/>
              <a:buNone/>
            </a:pPr>
            <a:r>
              <a:rPr altLang="en-US">
                <a:latin typeface="Arial" charset="0"/>
                <a:cs typeface="Arial" charset="0"/>
              </a:rPr>
              <a:t>			    Not Naturally Acceptable… Opposition, Movements…</a:t>
            </a:r>
          </a:p>
          <a:p>
            <a:pPr>
              <a:buFont typeface="Symbol" pitchFamily="18" charset="2"/>
              <a:buNone/>
            </a:pPr>
            <a:r>
              <a:rPr altLang="en-US" sz="2800">
                <a:solidFill>
                  <a:srgbClr val="1E00AA"/>
                </a:solidFill>
                <a:latin typeface="Kruti Dev 010" pitchFamily="2" charset="0"/>
                <a:cs typeface="Arial" charset="0"/>
              </a:rPr>
              <a:t>Hksn ¾ vieku</a:t>
            </a:r>
          </a:p>
          <a:p>
            <a:pPr>
              <a:buFont typeface="Symbol" pitchFamily="18" charset="2"/>
              <a:buNone/>
            </a:pPr>
            <a:r>
              <a:rPr altLang="en-US" sz="2800">
                <a:solidFill>
                  <a:srgbClr val="1E00AA"/>
                </a:solidFill>
                <a:latin typeface="Kruti Dev 010" pitchFamily="2" charset="0"/>
                <a:cs typeface="Arial" charset="0"/>
              </a:rPr>
              <a:t>	     lgt Lohdk;Z ugha gksrk--- fojks/k--- vkUnksyu---</a:t>
            </a:r>
            <a:endParaRPr altLang="en-US" sz="2800">
              <a:solidFill>
                <a:srgbClr val="1E00AA"/>
              </a:solidFill>
              <a:latin typeface="Arial" charset="0"/>
              <a:cs typeface="Arial" charset="0"/>
            </a:endParaRPr>
          </a:p>
          <a:p>
            <a:pPr>
              <a:buFont typeface="Symbol" pitchFamily="18" charset="2"/>
              <a:buNone/>
            </a:pPr>
            <a:endParaRPr altLang="en-US" sz="2800">
              <a:latin typeface="Arial" charset="0"/>
              <a:cs typeface="Arial" charset="0"/>
            </a:endParaRPr>
          </a:p>
        </p:txBody>
      </p:sp>
      <p:grpSp>
        <p:nvGrpSpPr>
          <p:cNvPr id="31748" name="Group 33"/>
          <p:cNvGrpSpPr>
            <a:grpSpLocks/>
          </p:cNvGrpSpPr>
          <p:nvPr/>
        </p:nvGrpSpPr>
        <p:grpSpPr bwMode="auto">
          <a:xfrm>
            <a:off x="1676400" y="533400"/>
            <a:ext cx="9024938" cy="3200400"/>
            <a:chOff x="152400" y="533400"/>
            <a:chExt cx="9024938" cy="3200400"/>
          </a:xfrm>
        </p:grpSpPr>
        <p:grpSp>
          <p:nvGrpSpPr>
            <p:cNvPr id="31750" name="Group 79"/>
            <p:cNvGrpSpPr>
              <a:grpSpLocks/>
            </p:cNvGrpSpPr>
            <p:nvPr/>
          </p:nvGrpSpPr>
          <p:grpSpPr bwMode="auto">
            <a:xfrm>
              <a:off x="152400" y="533400"/>
              <a:ext cx="9024938" cy="3200400"/>
              <a:chOff x="152400" y="533400"/>
              <a:chExt cx="9025159" cy="3200400"/>
            </a:xfrm>
          </p:grpSpPr>
          <p:sp>
            <p:nvSpPr>
              <p:cNvPr id="31752" name="Rectangle 29"/>
              <p:cNvSpPr>
                <a:spLocks noChangeArrowheads="1"/>
              </p:cNvSpPr>
              <p:nvPr/>
            </p:nvSpPr>
            <p:spPr bwMode="auto">
              <a:xfrm>
                <a:off x="2328503" y="1864659"/>
                <a:ext cx="54177" cy="259976"/>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31753" name="Rectangle 34"/>
              <p:cNvSpPr>
                <a:spLocks noChangeArrowheads="1"/>
              </p:cNvSpPr>
              <p:nvPr/>
            </p:nvSpPr>
            <p:spPr bwMode="auto">
              <a:xfrm>
                <a:off x="6465464" y="1864659"/>
                <a:ext cx="54177" cy="259976"/>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31754" name="Freeform 81"/>
              <p:cNvSpPr>
                <a:spLocks noEditPoints="1"/>
              </p:cNvSpPr>
              <p:nvPr/>
            </p:nvSpPr>
            <p:spPr bwMode="auto">
              <a:xfrm>
                <a:off x="2514600" y="1178859"/>
                <a:ext cx="1504228" cy="192742"/>
              </a:xfrm>
              <a:custGeom>
                <a:avLst/>
                <a:gdLst>
                  <a:gd name="T0" fmla="*/ 0 w 13674"/>
                  <a:gd name="T1" fmla="*/ 0 h 3855"/>
                  <a:gd name="T2" fmla="*/ 0 w 13674"/>
                  <a:gd name="T3" fmla="*/ 0 h 3855"/>
                  <a:gd name="T4" fmla="*/ 0 w 13674"/>
                  <a:gd name="T5" fmla="*/ 0 h 3855"/>
                  <a:gd name="T6" fmla="*/ 0 w 13674"/>
                  <a:gd name="T7" fmla="*/ 0 h 3855"/>
                  <a:gd name="T8" fmla="*/ 0 w 13674"/>
                  <a:gd name="T9" fmla="*/ 0 h 3855"/>
                  <a:gd name="T10" fmla="*/ 0 w 13674"/>
                  <a:gd name="T11" fmla="*/ 0 h 3855"/>
                  <a:gd name="T12" fmla="*/ 0 w 13674"/>
                  <a:gd name="T13" fmla="*/ 0 h 3855"/>
                  <a:gd name="T14" fmla="*/ 0 w 13674"/>
                  <a:gd name="T15" fmla="*/ 0 h 3855"/>
                  <a:gd name="T16" fmla="*/ 0 w 13674"/>
                  <a:gd name="T17" fmla="*/ 0 h 3855"/>
                  <a:gd name="T18" fmla="*/ 0 w 13674"/>
                  <a:gd name="T19" fmla="*/ 0 h 3855"/>
                  <a:gd name="T20" fmla="*/ 0 w 13674"/>
                  <a:gd name="T21" fmla="*/ 0 h 38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74"/>
                  <a:gd name="T34" fmla="*/ 0 h 3855"/>
                  <a:gd name="T35" fmla="*/ 13674 w 13674"/>
                  <a:gd name="T36" fmla="*/ 3855 h 38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74" h="3855">
                    <a:moveTo>
                      <a:pt x="13618" y="138"/>
                    </a:moveTo>
                    <a:lnTo>
                      <a:pt x="662" y="3567"/>
                    </a:lnTo>
                    <a:cubicBezTo>
                      <a:pt x="626" y="3577"/>
                      <a:pt x="590" y="3556"/>
                      <a:pt x="580" y="3520"/>
                    </a:cubicBezTo>
                    <a:cubicBezTo>
                      <a:pt x="571" y="3484"/>
                      <a:pt x="592" y="3448"/>
                      <a:pt x="628" y="3438"/>
                    </a:cubicBezTo>
                    <a:lnTo>
                      <a:pt x="13583" y="9"/>
                    </a:lnTo>
                    <a:cubicBezTo>
                      <a:pt x="13619" y="0"/>
                      <a:pt x="13655" y="21"/>
                      <a:pt x="13665" y="56"/>
                    </a:cubicBezTo>
                    <a:cubicBezTo>
                      <a:pt x="13674" y="92"/>
                      <a:pt x="13653" y="128"/>
                      <a:pt x="13618" y="138"/>
                    </a:cubicBezTo>
                    <a:close/>
                    <a:moveTo>
                      <a:pt x="876" y="3855"/>
                    </a:moveTo>
                    <a:lnTo>
                      <a:pt x="0" y="3673"/>
                    </a:lnTo>
                    <a:lnTo>
                      <a:pt x="671" y="3082"/>
                    </a:lnTo>
                    <a:lnTo>
                      <a:pt x="876" y="3855"/>
                    </a:lnTo>
                    <a:close/>
                  </a:path>
                </a:pathLst>
              </a:custGeom>
              <a:solidFill>
                <a:srgbClr val="000000"/>
              </a:solidFill>
              <a:ln w="1588">
                <a:solidFill>
                  <a:srgbClr val="000000"/>
                </a:solidFill>
                <a:bevel/>
                <a:headEnd/>
                <a:tailEnd/>
              </a:ln>
            </p:spPr>
            <p:txBody>
              <a:bodyPr/>
              <a:lstStyle/>
              <a:p>
                <a:endParaRPr lang="en-US"/>
              </a:p>
            </p:txBody>
          </p:sp>
          <p:sp>
            <p:nvSpPr>
              <p:cNvPr id="31755" name="Freeform 82"/>
              <p:cNvSpPr>
                <a:spLocks noEditPoints="1"/>
              </p:cNvSpPr>
              <p:nvPr/>
            </p:nvSpPr>
            <p:spPr bwMode="auto">
              <a:xfrm>
                <a:off x="4731798" y="1154207"/>
                <a:ext cx="2431002" cy="217394"/>
              </a:xfrm>
              <a:custGeom>
                <a:avLst/>
                <a:gdLst>
                  <a:gd name="T0" fmla="*/ 0 w 10800"/>
                  <a:gd name="T1" fmla="*/ 0 h 2512"/>
                  <a:gd name="T2" fmla="*/ 0 w 10800"/>
                  <a:gd name="T3" fmla="*/ 0 h 2512"/>
                  <a:gd name="T4" fmla="*/ 0 w 10800"/>
                  <a:gd name="T5" fmla="*/ 0 h 2512"/>
                  <a:gd name="T6" fmla="*/ 0 w 10800"/>
                  <a:gd name="T7" fmla="*/ 0 h 2512"/>
                  <a:gd name="T8" fmla="*/ 0 w 10800"/>
                  <a:gd name="T9" fmla="*/ 0 h 2512"/>
                  <a:gd name="T10" fmla="*/ 0 w 10800"/>
                  <a:gd name="T11" fmla="*/ 0 h 2512"/>
                  <a:gd name="T12" fmla="*/ 0 w 10800"/>
                  <a:gd name="T13" fmla="*/ 0 h 2512"/>
                  <a:gd name="T14" fmla="*/ 0 w 10800"/>
                  <a:gd name="T15" fmla="*/ 0 h 2512"/>
                  <a:gd name="T16" fmla="*/ 0 w 10800"/>
                  <a:gd name="T17" fmla="*/ 0 h 2512"/>
                  <a:gd name="T18" fmla="*/ 0 w 10800"/>
                  <a:gd name="T19" fmla="*/ 0 h 2512"/>
                  <a:gd name="T20" fmla="*/ 0 w 10800"/>
                  <a:gd name="T21" fmla="*/ 0 h 25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00"/>
                  <a:gd name="T34" fmla="*/ 0 h 2512"/>
                  <a:gd name="T35" fmla="*/ 10800 w 10800"/>
                  <a:gd name="T36" fmla="*/ 2512 h 25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00" h="2512">
                    <a:moveTo>
                      <a:pt x="44" y="4"/>
                    </a:moveTo>
                    <a:lnTo>
                      <a:pt x="10482" y="2299"/>
                    </a:lnTo>
                    <a:cubicBezTo>
                      <a:pt x="10500" y="2303"/>
                      <a:pt x="10511" y="2320"/>
                      <a:pt x="10507" y="2338"/>
                    </a:cubicBezTo>
                    <a:cubicBezTo>
                      <a:pt x="10503" y="2356"/>
                      <a:pt x="10485" y="2368"/>
                      <a:pt x="10467" y="2364"/>
                    </a:cubicBezTo>
                    <a:lnTo>
                      <a:pt x="30" y="69"/>
                    </a:lnTo>
                    <a:cubicBezTo>
                      <a:pt x="12" y="65"/>
                      <a:pt x="0" y="47"/>
                      <a:pt x="4" y="29"/>
                    </a:cubicBezTo>
                    <a:cubicBezTo>
                      <a:pt x="8" y="11"/>
                      <a:pt x="26" y="0"/>
                      <a:pt x="44" y="4"/>
                    </a:cubicBezTo>
                    <a:close/>
                    <a:moveTo>
                      <a:pt x="10452" y="2122"/>
                    </a:moveTo>
                    <a:lnTo>
                      <a:pt x="10800" y="2403"/>
                    </a:lnTo>
                    <a:lnTo>
                      <a:pt x="10367" y="2512"/>
                    </a:lnTo>
                    <a:lnTo>
                      <a:pt x="10452" y="2122"/>
                    </a:lnTo>
                    <a:close/>
                  </a:path>
                </a:pathLst>
              </a:custGeom>
              <a:solidFill>
                <a:srgbClr val="000000"/>
              </a:solidFill>
              <a:ln w="1588">
                <a:solidFill>
                  <a:srgbClr val="000000"/>
                </a:solidFill>
                <a:bevel/>
                <a:headEnd/>
                <a:tailEnd/>
              </a:ln>
            </p:spPr>
            <p:txBody>
              <a:bodyPr/>
              <a:lstStyle/>
              <a:p>
                <a:endParaRPr lang="en-US"/>
              </a:p>
            </p:txBody>
          </p:sp>
          <p:sp>
            <p:nvSpPr>
              <p:cNvPr id="31756" name="Freeform 83"/>
              <p:cNvSpPr>
                <a:spLocks noEditPoints="1"/>
              </p:cNvSpPr>
              <p:nvPr/>
            </p:nvSpPr>
            <p:spPr bwMode="auto">
              <a:xfrm>
                <a:off x="1925426" y="2236694"/>
                <a:ext cx="97519" cy="311524"/>
              </a:xfrm>
              <a:custGeom>
                <a:avLst/>
                <a:gdLst>
                  <a:gd name="T0" fmla="*/ 0 w 800"/>
                  <a:gd name="T1" fmla="*/ 0 h 2466"/>
                  <a:gd name="T2" fmla="*/ 0 w 800"/>
                  <a:gd name="T3" fmla="*/ 0 h 2466"/>
                  <a:gd name="T4" fmla="*/ 0 w 800"/>
                  <a:gd name="T5" fmla="*/ 0 h 2466"/>
                  <a:gd name="T6" fmla="*/ 0 w 800"/>
                  <a:gd name="T7" fmla="*/ 0 h 2466"/>
                  <a:gd name="T8" fmla="*/ 0 w 800"/>
                  <a:gd name="T9" fmla="*/ 0 h 2466"/>
                  <a:gd name="T10" fmla="*/ 0 w 800"/>
                  <a:gd name="T11" fmla="*/ 0 h 2466"/>
                  <a:gd name="T12" fmla="*/ 0 w 800"/>
                  <a:gd name="T13" fmla="*/ 0 h 2466"/>
                  <a:gd name="T14" fmla="*/ 0 w 800"/>
                  <a:gd name="T15" fmla="*/ 0 h 2466"/>
                  <a:gd name="T16" fmla="*/ 0 w 800"/>
                  <a:gd name="T17" fmla="*/ 0 h 2466"/>
                  <a:gd name="T18" fmla="*/ 0 w 800"/>
                  <a:gd name="T19" fmla="*/ 0 h 2466"/>
                  <a:gd name="T20" fmla="*/ 0 w 800"/>
                  <a:gd name="T21" fmla="*/ 0 h 24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
                  <a:gd name="T34" fmla="*/ 0 h 2466"/>
                  <a:gd name="T35" fmla="*/ 800 w 800"/>
                  <a:gd name="T36" fmla="*/ 2466 h 24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 h="2466">
                    <a:moveTo>
                      <a:pt x="467" y="66"/>
                    </a:moveTo>
                    <a:lnTo>
                      <a:pt x="467" y="1800"/>
                    </a:lnTo>
                    <a:cubicBezTo>
                      <a:pt x="467" y="1837"/>
                      <a:pt x="437" y="1866"/>
                      <a:pt x="400" y="1866"/>
                    </a:cubicBezTo>
                    <a:cubicBezTo>
                      <a:pt x="364" y="1866"/>
                      <a:pt x="334" y="1837"/>
                      <a:pt x="334" y="1800"/>
                    </a:cubicBezTo>
                    <a:lnTo>
                      <a:pt x="334" y="66"/>
                    </a:lnTo>
                    <a:cubicBezTo>
                      <a:pt x="334" y="30"/>
                      <a:pt x="364" y="0"/>
                      <a:pt x="400" y="0"/>
                    </a:cubicBezTo>
                    <a:cubicBezTo>
                      <a:pt x="437" y="0"/>
                      <a:pt x="467" y="30"/>
                      <a:pt x="467" y="66"/>
                    </a:cubicBezTo>
                    <a:close/>
                    <a:moveTo>
                      <a:pt x="800" y="1666"/>
                    </a:moveTo>
                    <a:lnTo>
                      <a:pt x="400" y="2466"/>
                    </a:lnTo>
                    <a:lnTo>
                      <a:pt x="0" y="1666"/>
                    </a:lnTo>
                    <a:lnTo>
                      <a:pt x="800" y="1666"/>
                    </a:lnTo>
                    <a:close/>
                  </a:path>
                </a:pathLst>
              </a:custGeom>
              <a:solidFill>
                <a:srgbClr val="000000"/>
              </a:solidFill>
              <a:ln w="1588">
                <a:solidFill>
                  <a:srgbClr val="000000"/>
                </a:solidFill>
                <a:bevel/>
                <a:headEnd/>
                <a:tailEnd/>
              </a:ln>
            </p:spPr>
            <p:txBody>
              <a:bodyPr/>
              <a:lstStyle/>
              <a:p>
                <a:endParaRPr lang="en-US"/>
              </a:p>
            </p:txBody>
          </p:sp>
          <p:sp>
            <p:nvSpPr>
              <p:cNvPr id="31757" name="Freeform 84"/>
              <p:cNvSpPr>
                <a:spLocks noEditPoints="1"/>
              </p:cNvSpPr>
              <p:nvPr/>
            </p:nvSpPr>
            <p:spPr bwMode="auto">
              <a:xfrm>
                <a:off x="2547379" y="2236694"/>
                <a:ext cx="1074873" cy="331694"/>
              </a:xfrm>
              <a:custGeom>
                <a:avLst/>
                <a:gdLst>
                  <a:gd name="T0" fmla="*/ 0 w 8874"/>
                  <a:gd name="T1" fmla="*/ 0 h 2650"/>
                  <a:gd name="T2" fmla="*/ 0 w 8874"/>
                  <a:gd name="T3" fmla="*/ 0 h 2650"/>
                  <a:gd name="T4" fmla="*/ 0 w 8874"/>
                  <a:gd name="T5" fmla="*/ 0 h 2650"/>
                  <a:gd name="T6" fmla="*/ 0 w 8874"/>
                  <a:gd name="T7" fmla="*/ 0 h 2650"/>
                  <a:gd name="T8" fmla="*/ 0 w 8874"/>
                  <a:gd name="T9" fmla="*/ 0 h 2650"/>
                  <a:gd name="T10" fmla="*/ 0 w 8874"/>
                  <a:gd name="T11" fmla="*/ 0 h 2650"/>
                  <a:gd name="T12" fmla="*/ 0 w 8874"/>
                  <a:gd name="T13" fmla="*/ 0 h 2650"/>
                  <a:gd name="T14" fmla="*/ 0 w 8874"/>
                  <a:gd name="T15" fmla="*/ 0 h 2650"/>
                  <a:gd name="T16" fmla="*/ 0 w 8874"/>
                  <a:gd name="T17" fmla="*/ 0 h 2650"/>
                  <a:gd name="T18" fmla="*/ 0 w 8874"/>
                  <a:gd name="T19" fmla="*/ 0 h 2650"/>
                  <a:gd name="T20" fmla="*/ 0 w 8874"/>
                  <a:gd name="T21" fmla="*/ 0 h 2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74"/>
                  <a:gd name="T34" fmla="*/ 0 h 2650"/>
                  <a:gd name="T35" fmla="*/ 8874 w 8874"/>
                  <a:gd name="T36" fmla="*/ 2650 h 26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74" h="2650">
                    <a:moveTo>
                      <a:pt x="92" y="10"/>
                    </a:moveTo>
                    <a:lnTo>
                      <a:pt x="8249" y="2235"/>
                    </a:lnTo>
                    <a:cubicBezTo>
                      <a:pt x="8284" y="2244"/>
                      <a:pt x="8305" y="2281"/>
                      <a:pt x="8296" y="2317"/>
                    </a:cubicBezTo>
                    <a:cubicBezTo>
                      <a:pt x="8286" y="2352"/>
                      <a:pt x="8249" y="2373"/>
                      <a:pt x="8214" y="2363"/>
                    </a:cubicBezTo>
                    <a:lnTo>
                      <a:pt x="57" y="139"/>
                    </a:lnTo>
                    <a:cubicBezTo>
                      <a:pt x="21" y="129"/>
                      <a:pt x="0" y="92"/>
                      <a:pt x="10" y="57"/>
                    </a:cubicBezTo>
                    <a:cubicBezTo>
                      <a:pt x="20" y="21"/>
                      <a:pt x="56" y="0"/>
                      <a:pt x="92" y="10"/>
                    </a:cubicBezTo>
                    <a:close/>
                    <a:moveTo>
                      <a:pt x="8208" y="1878"/>
                    </a:moveTo>
                    <a:lnTo>
                      <a:pt x="8874" y="2474"/>
                    </a:lnTo>
                    <a:lnTo>
                      <a:pt x="7997" y="2650"/>
                    </a:lnTo>
                    <a:lnTo>
                      <a:pt x="8208" y="1878"/>
                    </a:lnTo>
                    <a:close/>
                  </a:path>
                </a:pathLst>
              </a:custGeom>
              <a:solidFill>
                <a:srgbClr val="000000"/>
              </a:solidFill>
              <a:ln w="1588">
                <a:solidFill>
                  <a:srgbClr val="000000"/>
                </a:solidFill>
                <a:bevel/>
                <a:headEnd/>
                <a:tailEnd/>
              </a:ln>
            </p:spPr>
            <p:txBody>
              <a:bodyPr/>
              <a:lstStyle/>
              <a:p>
                <a:endParaRPr lang="en-US"/>
              </a:p>
            </p:txBody>
          </p:sp>
          <p:sp>
            <p:nvSpPr>
              <p:cNvPr id="31758" name="Freeform 85"/>
              <p:cNvSpPr>
                <a:spLocks noEditPoints="1"/>
              </p:cNvSpPr>
              <p:nvPr/>
            </p:nvSpPr>
            <p:spPr bwMode="auto">
              <a:xfrm>
                <a:off x="1004416" y="2236694"/>
                <a:ext cx="784484" cy="322729"/>
              </a:xfrm>
              <a:custGeom>
                <a:avLst/>
                <a:gdLst>
                  <a:gd name="T0" fmla="*/ 0 w 6476"/>
                  <a:gd name="T1" fmla="*/ 0 h 2569"/>
                  <a:gd name="T2" fmla="*/ 0 w 6476"/>
                  <a:gd name="T3" fmla="*/ 0 h 2569"/>
                  <a:gd name="T4" fmla="*/ 0 w 6476"/>
                  <a:gd name="T5" fmla="*/ 0 h 2569"/>
                  <a:gd name="T6" fmla="*/ 0 w 6476"/>
                  <a:gd name="T7" fmla="*/ 0 h 2569"/>
                  <a:gd name="T8" fmla="*/ 0 w 6476"/>
                  <a:gd name="T9" fmla="*/ 0 h 2569"/>
                  <a:gd name="T10" fmla="*/ 0 w 6476"/>
                  <a:gd name="T11" fmla="*/ 0 h 2569"/>
                  <a:gd name="T12" fmla="*/ 0 w 6476"/>
                  <a:gd name="T13" fmla="*/ 0 h 2569"/>
                  <a:gd name="T14" fmla="*/ 0 w 6476"/>
                  <a:gd name="T15" fmla="*/ 0 h 2569"/>
                  <a:gd name="T16" fmla="*/ 0 w 6476"/>
                  <a:gd name="T17" fmla="*/ 0 h 2569"/>
                  <a:gd name="T18" fmla="*/ 0 w 6476"/>
                  <a:gd name="T19" fmla="*/ 0 h 2569"/>
                  <a:gd name="T20" fmla="*/ 0 w 6476"/>
                  <a:gd name="T21" fmla="*/ 0 h 25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76"/>
                  <a:gd name="T34" fmla="*/ 0 h 2569"/>
                  <a:gd name="T35" fmla="*/ 6476 w 6476"/>
                  <a:gd name="T36" fmla="*/ 2569 h 25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76" h="2569">
                    <a:moveTo>
                      <a:pt x="6424" y="138"/>
                    </a:moveTo>
                    <a:lnTo>
                      <a:pt x="648" y="2304"/>
                    </a:lnTo>
                    <a:cubicBezTo>
                      <a:pt x="614" y="2317"/>
                      <a:pt x="575" y="2299"/>
                      <a:pt x="562" y="2265"/>
                    </a:cubicBezTo>
                    <a:cubicBezTo>
                      <a:pt x="549" y="2230"/>
                      <a:pt x="567" y="2192"/>
                      <a:pt x="601" y="2179"/>
                    </a:cubicBezTo>
                    <a:lnTo>
                      <a:pt x="6377" y="13"/>
                    </a:lnTo>
                    <a:cubicBezTo>
                      <a:pt x="6412" y="0"/>
                      <a:pt x="6450" y="18"/>
                      <a:pt x="6463" y="52"/>
                    </a:cubicBezTo>
                    <a:cubicBezTo>
                      <a:pt x="6476" y="87"/>
                      <a:pt x="6458" y="125"/>
                      <a:pt x="6424" y="138"/>
                    </a:cubicBezTo>
                    <a:close/>
                    <a:moveTo>
                      <a:pt x="890" y="2569"/>
                    </a:moveTo>
                    <a:lnTo>
                      <a:pt x="0" y="2475"/>
                    </a:lnTo>
                    <a:lnTo>
                      <a:pt x="609" y="1820"/>
                    </a:lnTo>
                    <a:lnTo>
                      <a:pt x="890" y="2569"/>
                    </a:lnTo>
                    <a:close/>
                  </a:path>
                </a:pathLst>
              </a:custGeom>
              <a:solidFill>
                <a:srgbClr val="000000"/>
              </a:solidFill>
              <a:ln w="1588">
                <a:solidFill>
                  <a:srgbClr val="000000"/>
                </a:solidFill>
                <a:bevel/>
                <a:headEnd/>
                <a:tailEnd/>
              </a:ln>
            </p:spPr>
            <p:txBody>
              <a:bodyPr/>
              <a:lstStyle/>
              <a:p>
                <a:endParaRPr lang="en-US"/>
              </a:p>
            </p:txBody>
          </p:sp>
          <p:sp>
            <p:nvSpPr>
              <p:cNvPr id="31759" name="Freeform 86"/>
              <p:cNvSpPr>
                <a:spLocks noEditPoints="1"/>
              </p:cNvSpPr>
              <p:nvPr/>
            </p:nvSpPr>
            <p:spPr bwMode="auto">
              <a:xfrm>
                <a:off x="2157304" y="2236694"/>
                <a:ext cx="494095" cy="311524"/>
              </a:xfrm>
              <a:custGeom>
                <a:avLst/>
                <a:gdLst>
                  <a:gd name="T0" fmla="*/ 0 w 4076"/>
                  <a:gd name="T1" fmla="*/ 0 h 2476"/>
                  <a:gd name="T2" fmla="*/ 0 w 4076"/>
                  <a:gd name="T3" fmla="*/ 0 h 2476"/>
                  <a:gd name="T4" fmla="*/ 0 w 4076"/>
                  <a:gd name="T5" fmla="*/ 0 h 2476"/>
                  <a:gd name="T6" fmla="*/ 0 w 4076"/>
                  <a:gd name="T7" fmla="*/ 0 h 2476"/>
                  <a:gd name="T8" fmla="*/ 0 w 4076"/>
                  <a:gd name="T9" fmla="*/ 0 h 2476"/>
                  <a:gd name="T10" fmla="*/ 0 w 4076"/>
                  <a:gd name="T11" fmla="*/ 0 h 2476"/>
                  <a:gd name="T12" fmla="*/ 0 w 4076"/>
                  <a:gd name="T13" fmla="*/ 0 h 2476"/>
                  <a:gd name="T14" fmla="*/ 0 w 4076"/>
                  <a:gd name="T15" fmla="*/ 0 h 2476"/>
                  <a:gd name="T16" fmla="*/ 0 w 4076"/>
                  <a:gd name="T17" fmla="*/ 0 h 2476"/>
                  <a:gd name="T18" fmla="*/ 0 w 4076"/>
                  <a:gd name="T19" fmla="*/ 0 h 2476"/>
                  <a:gd name="T20" fmla="*/ 0 w 4076"/>
                  <a:gd name="T21" fmla="*/ 0 h 24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76"/>
                  <a:gd name="T34" fmla="*/ 0 h 2476"/>
                  <a:gd name="T35" fmla="*/ 4076 w 4076"/>
                  <a:gd name="T36" fmla="*/ 2476 h 24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76" h="2476">
                    <a:moveTo>
                      <a:pt x="111" y="19"/>
                    </a:moveTo>
                    <a:lnTo>
                      <a:pt x="3539" y="2076"/>
                    </a:lnTo>
                    <a:cubicBezTo>
                      <a:pt x="3571" y="2095"/>
                      <a:pt x="3581" y="2136"/>
                      <a:pt x="3562" y="2168"/>
                    </a:cubicBezTo>
                    <a:cubicBezTo>
                      <a:pt x="3543" y="2199"/>
                      <a:pt x="3502" y="2210"/>
                      <a:pt x="3471" y="2191"/>
                    </a:cubicBezTo>
                    <a:lnTo>
                      <a:pt x="42" y="134"/>
                    </a:lnTo>
                    <a:cubicBezTo>
                      <a:pt x="11" y="115"/>
                      <a:pt x="0" y="74"/>
                      <a:pt x="19" y="42"/>
                    </a:cubicBezTo>
                    <a:cubicBezTo>
                      <a:pt x="38" y="11"/>
                      <a:pt x="79" y="0"/>
                      <a:pt x="111" y="19"/>
                    </a:cubicBezTo>
                    <a:close/>
                    <a:moveTo>
                      <a:pt x="3596" y="1722"/>
                    </a:moveTo>
                    <a:lnTo>
                      <a:pt x="4076" y="2476"/>
                    </a:lnTo>
                    <a:lnTo>
                      <a:pt x="3185" y="2408"/>
                    </a:lnTo>
                    <a:lnTo>
                      <a:pt x="3596" y="1722"/>
                    </a:lnTo>
                    <a:close/>
                  </a:path>
                </a:pathLst>
              </a:custGeom>
              <a:solidFill>
                <a:srgbClr val="000000"/>
              </a:solidFill>
              <a:ln w="1588">
                <a:solidFill>
                  <a:srgbClr val="000000"/>
                </a:solidFill>
                <a:bevel/>
                <a:headEnd/>
                <a:tailEnd/>
              </a:ln>
            </p:spPr>
            <p:txBody>
              <a:bodyPr/>
              <a:lstStyle/>
              <a:p>
                <a:endParaRPr lang="en-US"/>
              </a:p>
            </p:txBody>
          </p:sp>
          <p:sp>
            <p:nvSpPr>
              <p:cNvPr id="31760" name="Freeform 87"/>
              <p:cNvSpPr>
                <a:spLocks noEditPoints="1"/>
              </p:cNvSpPr>
              <p:nvPr/>
            </p:nvSpPr>
            <p:spPr bwMode="auto">
              <a:xfrm>
                <a:off x="5105400" y="2147047"/>
                <a:ext cx="229711" cy="401171"/>
              </a:xfrm>
              <a:custGeom>
                <a:avLst/>
                <a:gdLst>
                  <a:gd name="T0" fmla="*/ 0 w 952"/>
                  <a:gd name="T1" fmla="*/ 0 h 1594"/>
                  <a:gd name="T2" fmla="*/ 0 w 952"/>
                  <a:gd name="T3" fmla="*/ 0 h 1594"/>
                  <a:gd name="T4" fmla="*/ 0 w 952"/>
                  <a:gd name="T5" fmla="*/ 0 h 1594"/>
                  <a:gd name="T6" fmla="*/ 0 w 952"/>
                  <a:gd name="T7" fmla="*/ 0 h 1594"/>
                  <a:gd name="T8" fmla="*/ 0 w 952"/>
                  <a:gd name="T9" fmla="*/ 0 h 1594"/>
                  <a:gd name="T10" fmla="*/ 0 w 952"/>
                  <a:gd name="T11" fmla="*/ 0 h 1594"/>
                  <a:gd name="T12" fmla="*/ 0 w 952"/>
                  <a:gd name="T13" fmla="*/ 0 h 1594"/>
                  <a:gd name="T14" fmla="*/ 0 w 952"/>
                  <a:gd name="T15" fmla="*/ 0 h 1594"/>
                  <a:gd name="T16" fmla="*/ 0 w 952"/>
                  <a:gd name="T17" fmla="*/ 0 h 1594"/>
                  <a:gd name="T18" fmla="*/ 0 w 952"/>
                  <a:gd name="T19" fmla="*/ 0 h 1594"/>
                  <a:gd name="T20" fmla="*/ 0 w 952"/>
                  <a:gd name="T21" fmla="*/ 0 h 1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2"/>
                  <a:gd name="T34" fmla="*/ 0 h 1594"/>
                  <a:gd name="T35" fmla="*/ 952 w 952"/>
                  <a:gd name="T36" fmla="*/ 1594 h 1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2" h="1594">
                    <a:moveTo>
                      <a:pt x="943" y="55"/>
                    </a:moveTo>
                    <a:lnTo>
                      <a:pt x="198" y="1324"/>
                    </a:lnTo>
                    <a:cubicBezTo>
                      <a:pt x="189" y="1340"/>
                      <a:pt x="168" y="1345"/>
                      <a:pt x="152" y="1336"/>
                    </a:cubicBezTo>
                    <a:cubicBezTo>
                      <a:pt x="136" y="1326"/>
                      <a:pt x="131" y="1306"/>
                      <a:pt x="140" y="1290"/>
                    </a:cubicBezTo>
                    <a:lnTo>
                      <a:pt x="885" y="21"/>
                    </a:lnTo>
                    <a:cubicBezTo>
                      <a:pt x="894" y="5"/>
                      <a:pt x="915" y="0"/>
                      <a:pt x="931" y="9"/>
                    </a:cubicBezTo>
                    <a:cubicBezTo>
                      <a:pt x="947" y="18"/>
                      <a:pt x="952" y="39"/>
                      <a:pt x="943" y="55"/>
                    </a:cubicBezTo>
                    <a:close/>
                    <a:moveTo>
                      <a:pt x="375" y="1351"/>
                    </a:moveTo>
                    <a:lnTo>
                      <a:pt x="0" y="1594"/>
                    </a:lnTo>
                    <a:lnTo>
                      <a:pt x="30" y="1148"/>
                    </a:lnTo>
                    <a:lnTo>
                      <a:pt x="375" y="1351"/>
                    </a:lnTo>
                    <a:close/>
                  </a:path>
                </a:pathLst>
              </a:custGeom>
              <a:solidFill>
                <a:srgbClr val="000000"/>
              </a:solidFill>
              <a:ln w="1588">
                <a:solidFill>
                  <a:srgbClr val="000000"/>
                </a:solidFill>
                <a:bevel/>
                <a:headEnd/>
                <a:tailEnd/>
              </a:ln>
            </p:spPr>
            <p:txBody>
              <a:bodyPr/>
              <a:lstStyle/>
              <a:p>
                <a:endParaRPr lang="en-US"/>
              </a:p>
            </p:txBody>
          </p:sp>
          <p:sp>
            <p:nvSpPr>
              <p:cNvPr id="31761" name="Freeform 88"/>
              <p:cNvSpPr>
                <a:spLocks noEditPoints="1"/>
              </p:cNvSpPr>
              <p:nvPr/>
            </p:nvSpPr>
            <p:spPr bwMode="auto">
              <a:xfrm>
                <a:off x="5791200" y="2158253"/>
                <a:ext cx="281721" cy="389965"/>
              </a:xfrm>
              <a:custGeom>
                <a:avLst/>
                <a:gdLst>
                  <a:gd name="T0" fmla="*/ 0 w 1167"/>
                  <a:gd name="T1" fmla="*/ 0 h 1551"/>
                  <a:gd name="T2" fmla="*/ 0 w 1167"/>
                  <a:gd name="T3" fmla="*/ 0 h 1551"/>
                  <a:gd name="T4" fmla="*/ 0 w 1167"/>
                  <a:gd name="T5" fmla="*/ 0 h 1551"/>
                  <a:gd name="T6" fmla="*/ 0 w 1167"/>
                  <a:gd name="T7" fmla="*/ 0 h 1551"/>
                  <a:gd name="T8" fmla="*/ 0 w 1167"/>
                  <a:gd name="T9" fmla="*/ 0 h 1551"/>
                  <a:gd name="T10" fmla="*/ 0 w 1167"/>
                  <a:gd name="T11" fmla="*/ 0 h 1551"/>
                  <a:gd name="T12" fmla="*/ 0 w 1167"/>
                  <a:gd name="T13" fmla="*/ 0 h 1551"/>
                  <a:gd name="T14" fmla="*/ 0 w 1167"/>
                  <a:gd name="T15" fmla="*/ 0 h 1551"/>
                  <a:gd name="T16" fmla="*/ 0 w 1167"/>
                  <a:gd name="T17" fmla="*/ 0 h 1551"/>
                  <a:gd name="T18" fmla="*/ 0 w 1167"/>
                  <a:gd name="T19" fmla="*/ 0 h 1551"/>
                  <a:gd name="T20" fmla="*/ 0 w 1167"/>
                  <a:gd name="T21" fmla="*/ 0 h 15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7"/>
                  <a:gd name="T34" fmla="*/ 0 h 1551"/>
                  <a:gd name="T35" fmla="*/ 1167 w 1167"/>
                  <a:gd name="T36" fmla="*/ 1551 h 15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7" h="1551">
                    <a:moveTo>
                      <a:pt x="64" y="18"/>
                    </a:moveTo>
                    <a:lnTo>
                      <a:pt x="995" y="1264"/>
                    </a:lnTo>
                    <a:cubicBezTo>
                      <a:pt x="1006" y="1279"/>
                      <a:pt x="1003" y="1300"/>
                      <a:pt x="988" y="1311"/>
                    </a:cubicBezTo>
                    <a:cubicBezTo>
                      <a:pt x="973" y="1322"/>
                      <a:pt x="952" y="1319"/>
                      <a:pt x="941" y="1304"/>
                    </a:cubicBezTo>
                    <a:lnTo>
                      <a:pt x="11" y="58"/>
                    </a:lnTo>
                    <a:cubicBezTo>
                      <a:pt x="0" y="43"/>
                      <a:pt x="3" y="22"/>
                      <a:pt x="18" y="11"/>
                    </a:cubicBezTo>
                    <a:cubicBezTo>
                      <a:pt x="32" y="0"/>
                      <a:pt x="53" y="3"/>
                      <a:pt x="64" y="18"/>
                    </a:cubicBezTo>
                    <a:close/>
                    <a:moveTo>
                      <a:pt x="1088" y="1111"/>
                    </a:moveTo>
                    <a:lnTo>
                      <a:pt x="1167" y="1551"/>
                    </a:lnTo>
                    <a:lnTo>
                      <a:pt x="768" y="1351"/>
                    </a:lnTo>
                    <a:lnTo>
                      <a:pt x="1088" y="1111"/>
                    </a:lnTo>
                    <a:close/>
                  </a:path>
                </a:pathLst>
              </a:custGeom>
              <a:solidFill>
                <a:srgbClr val="000000"/>
              </a:solidFill>
              <a:ln w="1588">
                <a:solidFill>
                  <a:srgbClr val="000000"/>
                </a:solidFill>
                <a:bevel/>
                <a:headEnd/>
                <a:tailEnd/>
              </a:ln>
            </p:spPr>
            <p:txBody>
              <a:bodyPr/>
              <a:lstStyle/>
              <a:p>
                <a:endParaRPr lang="en-US"/>
              </a:p>
            </p:txBody>
          </p:sp>
          <p:sp>
            <p:nvSpPr>
              <p:cNvPr id="31762" name="Freeform 89"/>
              <p:cNvSpPr>
                <a:spLocks noEditPoints="1"/>
              </p:cNvSpPr>
              <p:nvPr/>
            </p:nvSpPr>
            <p:spPr bwMode="auto">
              <a:xfrm>
                <a:off x="7015903" y="2147047"/>
                <a:ext cx="303392" cy="401171"/>
              </a:xfrm>
              <a:custGeom>
                <a:avLst/>
                <a:gdLst>
                  <a:gd name="T0" fmla="*/ 0 w 1245"/>
                  <a:gd name="T1" fmla="*/ 0 h 1594"/>
                  <a:gd name="T2" fmla="*/ 0 w 1245"/>
                  <a:gd name="T3" fmla="*/ 0 h 1594"/>
                  <a:gd name="T4" fmla="*/ 0 w 1245"/>
                  <a:gd name="T5" fmla="*/ 0 h 1594"/>
                  <a:gd name="T6" fmla="*/ 0 w 1245"/>
                  <a:gd name="T7" fmla="*/ 0 h 1594"/>
                  <a:gd name="T8" fmla="*/ 0 w 1245"/>
                  <a:gd name="T9" fmla="*/ 0 h 1594"/>
                  <a:gd name="T10" fmla="*/ 0 w 1245"/>
                  <a:gd name="T11" fmla="*/ 0 h 1594"/>
                  <a:gd name="T12" fmla="*/ 0 w 1245"/>
                  <a:gd name="T13" fmla="*/ 0 h 1594"/>
                  <a:gd name="T14" fmla="*/ 0 w 1245"/>
                  <a:gd name="T15" fmla="*/ 0 h 1594"/>
                  <a:gd name="T16" fmla="*/ 0 w 1245"/>
                  <a:gd name="T17" fmla="*/ 0 h 1594"/>
                  <a:gd name="T18" fmla="*/ 0 w 1245"/>
                  <a:gd name="T19" fmla="*/ 0 h 1594"/>
                  <a:gd name="T20" fmla="*/ 0 w 1245"/>
                  <a:gd name="T21" fmla="*/ 0 h 1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5"/>
                  <a:gd name="T34" fmla="*/ 0 h 1594"/>
                  <a:gd name="T35" fmla="*/ 1245 w 1245"/>
                  <a:gd name="T36" fmla="*/ 1594 h 1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5" h="1594">
                    <a:moveTo>
                      <a:pt x="1233" y="58"/>
                    </a:moveTo>
                    <a:lnTo>
                      <a:pt x="231" y="1351"/>
                    </a:lnTo>
                    <a:cubicBezTo>
                      <a:pt x="220" y="1366"/>
                      <a:pt x="199" y="1369"/>
                      <a:pt x="184" y="1357"/>
                    </a:cubicBezTo>
                    <a:cubicBezTo>
                      <a:pt x="170" y="1346"/>
                      <a:pt x="167" y="1325"/>
                      <a:pt x="178" y="1311"/>
                    </a:cubicBezTo>
                    <a:lnTo>
                      <a:pt x="1181" y="17"/>
                    </a:lnTo>
                    <a:cubicBezTo>
                      <a:pt x="1192" y="3"/>
                      <a:pt x="1213" y="0"/>
                      <a:pt x="1228" y="11"/>
                    </a:cubicBezTo>
                    <a:cubicBezTo>
                      <a:pt x="1242" y="23"/>
                      <a:pt x="1245" y="44"/>
                      <a:pt x="1233" y="58"/>
                    </a:cubicBezTo>
                    <a:close/>
                    <a:moveTo>
                      <a:pt x="404" y="1401"/>
                    </a:moveTo>
                    <a:lnTo>
                      <a:pt x="0" y="1594"/>
                    </a:lnTo>
                    <a:lnTo>
                      <a:pt x="87" y="1156"/>
                    </a:lnTo>
                    <a:lnTo>
                      <a:pt x="404" y="1401"/>
                    </a:lnTo>
                    <a:close/>
                  </a:path>
                </a:pathLst>
              </a:custGeom>
              <a:solidFill>
                <a:srgbClr val="000000"/>
              </a:solidFill>
              <a:ln w="1588">
                <a:solidFill>
                  <a:srgbClr val="000000"/>
                </a:solidFill>
                <a:bevel/>
                <a:headEnd/>
                <a:tailEnd/>
              </a:ln>
            </p:spPr>
            <p:txBody>
              <a:bodyPr/>
              <a:lstStyle/>
              <a:p>
                <a:endParaRPr lang="en-US"/>
              </a:p>
            </p:txBody>
          </p:sp>
          <p:sp>
            <p:nvSpPr>
              <p:cNvPr id="31763" name="Freeform 90"/>
              <p:cNvSpPr>
                <a:spLocks noEditPoints="1"/>
              </p:cNvSpPr>
              <p:nvPr/>
            </p:nvSpPr>
            <p:spPr bwMode="auto">
              <a:xfrm>
                <a:off x="7540337" y="2158253"/>
                <a:ext cx="348900" cy="389965"/>
              </a:xfrm>
              <a:custGeom>
                <a:avLst/>
                <a:gdLst>
                  <a:gd name="T0" fmla="*/ 0 w 1437"/>
                  <a:gd name="T1" fmla="*/ 0 h 1550"/>
                  <a:gd name="T2" fmla="*/ 0 w 1437"/>
                  <a:gd name="T3" fmla="*/ 0 h 1550"/>
                  <a:gd name="T4" fmla="*/ 0 w 1437"/>
                  <a:gd name="T5" fmla="*/ 0 h 1550"/>
                  <a:gd name="T6" fmla="*/ 0 w 1437"/>
                  <a:gd name="T7" fmla="*/ 0 h 1550"/>
                  <a:gd name="T8" fmla="*/ 0 w 1437"/>
                  <a:gd name="T9" fmla="*/ 0 h 1550"/>
                  <a:gd name="T10" fmla="*/ 0 w 1437"/>
                  <a:gd name="T11" fmla="*/ 0 h 1550"/>
                  <a:gd name="T12" fmla="*/ 0 w 1437"/>
                  <a:gd name="T13" fmla="*/ 0 h 1550"/>
                  <a:gd name="T14" fmla="*/ 0 w 1437"/>
                  <a:gd name="T15" fmla="*/ 0 h 1550"/>
                  <a:gd name="T16" fmla="*/ 0 w 1437"/>
                  <a:gd name="T17" fmla="*/ 0 h 1550"/>
                  <a:gd name="T18" fmla="*/ 0 w 1437"/>
                  <a:gd name="T19" fmla="*/ 0 h 1550"/>
                  <a:gd name="T20" fmla="*/ 0 w 1437"/>
                  <a:gd name="T21" fmla="*/ 0 h 1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1550"/>
                  <a:gd name="T35" fmla="*/ 1437 w 1437"/>
                  <a:gd name="T36" fmla="*/ 1550 h 1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1550">
                    <a:moveTo>
                      <a:pt x="62" y="14"/>
                    </a:moveTo>
                    <a:lnTo>
                      <a:pt x="1236" y="1283"/>
                    </a:lnTo>
                    <a:cubicBezTo>
                      <a:pt x="1248" y="1297"/>
                      <a:pt x="1247" y="1318"/>
                      <a:pt x="1234" y="1330"/>
                    </a:cubicBezTo>
                    <a:cubicBezTo>
                      <a:pt x="1220" y="1343"/>
                      <a:pt x="1199" y="1342"/>
                      <a:pt x="1187" y="1328"/>
                    </a:cubicBezTo>
                    <a:lnTo>
                      <a:pt x="13" y="60"/>
                    </a:lnTo>
                    <a:cubicBezTo>
                      <a:pt x="0" y="46"/>
                      <a:pt x="1" y="25"/>
                      <a:pt x="15" y="13"/>
                    </a:cubicBezTo>
                    <a:cubicBezTo>
                      <a:pt x="28" y="0"/>
                      <a:pt x="49" y="1"/>
                      <a:pt x="62" y="14"/>
                    </a:cubicBezTo>
                    <a:close/>
                    <a:moveTo>
                      <a:pt x="1313" y="1121"/>
                    </a:moveTo>
                    <a:lnTo>
                      <a:pt x="1437" y="1550"/>
                    </a:lnTo>
                    <a:lnTo>
                      <a:pt x="1019" y="1393"/>
                    </a:lnTo>
                    <a:lnTo>
                      <a:pt x="1313" y="1121"/>
                    </a:lnTo>
                    <a:close/>
                  </a:path>
                </a:pathLst>
              </a:custGeom>
              <a:solidFill>
                <a:srgbClr val="000000"/>
              </a:solidFill>
              <a:ln w="1588">
                <a:solidFill>
                  <a:srgbClr val="000000"/>
                </a:solidFill>
                <a:bevel/>
                <a:headEnd/>
                <a:tailEnd/>
              </a:ln>
            </p:spPr>
            <p:txBody>
              <a:bodyPr/>
              <a:lstStyle/>
              <a:p>
                <a:endParaRPr lang="en-US"/>
              </a:p>
            </p:txBody>
          </p:sp>
          <p:sp>
            <p:nvSpPr>
              <p:cNvPr id="31764" name="Freeform 91"/>
              <p:cNvSpPr>
                <a:spLocks noEditPoints="1"/>
              </p:cNvSpPr>
              <p:nvPr/>
            </p:nvSpPr>
            <p:spPr bwMode="auto">
              <a:xfrm>
                <a:off x="4395900" y="1181101"/>
                <a:ext cx="1014300" cy="190500"/>
              </a:xfrm>
              <a:custGeom>
                <a:avLst/>
                <a:gdLst>
                  <a:gd name="T0" fmla="*/ 0 w 4478"/>
                  <a:gd name="T1" fmla="*/ 0 h 2362"/>
                  <a:gd name="T2" fmla="*/ 0 w 4478"/>
                  <a:gd name="T3" fmla="*/ 0 h 2362"/>
                  <a:gd name="T4" fmla="*/ 0 w 4478"/>
                  <a:gd name="T5" fmla="*/ 0 h 2362"/>
                  <a:gd name="T6" fmla="*/ 0 w 4478"/>
                  <a:gd name="T7" fmla="*/ 0 h 2362"/>
                  <a:gd name="T8" fmla="*/ 0 w 4478"/>
                  <a:gd name="T9" fmla="*/ 0 h 2362"/>
                  <a:gd name="T10" fmla="*/ 0 w 4478"/>
                  <a:gd name="T11" fmla="*/ 0 h 2362"/>
                  <a:gd name="T12" fmla="*/ 0 w 4478"/>
                  <a:gd name="T13" fmla="*/ 0 h 2362"/>
                  <a:gd name="T14" fmla="*/ 0 w 4478"/>
                  <a:gd name="T15" fmla="*/ 0 h 2362"/>
                  <a:gd name="T16" fmla="*/ 0 w 4478"/>
                  <a:gd name="T17" fmla="*/ 0 h 2362"/>
                  <a:gd name="T18" fmla="*/ 0 w 4478"/>
                  <a:gd name="T19" fmla="*/ 0 h 2362"/>
                  <a:gd name="T20" fmla="*/ 0 w 4478"/>
                  <a:gd name="T21" fmla="*/ 0 h 2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78"/>
                  <a:gd name="T34" fmla="*/ 0 h 2362"/>
                  <a:gd name="T35" fmla="*/ 4478 w 4478"/>
                  <a:gd name="T36" fmla="*/ 2362 h 2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78" h="2362">
                    <a:moveTo>
                      <a:pt x="54" y="9"/>
                    </a:moveTo>
                    <a:lnTo>
                      <a:pt x="4198" y="2178"/>
                    </a:lnTo>
                    <a:cubicBezTo>
                      <a:pt x="4215" y="2186"/>
                      <a:pt x="4221" y="2206"/>
                      <a:pt x="4212" y="2223"/>
                    </a:cubicBezTo>
                    <a:cubicBezTo>
                      <a:pt x="4204" y="2239"/>
                      <a:pt x="4184" y="2245"/>
                      <a:pt x="4167" y="2237"/>
                    </a:cubicBezTo>
                    <a:lnTo>
                      <a:pt x="23" y="68"/>
                    </a:lnTo>
                    <a:cubicBezTo>
                      <a:pt x="6" y="59"/>
                      <a:pt x="0" y="39"/>
                      <a:pt x="9" y="23"/>
                    </a:cubicBezTo>
                    <a:cubicBezTo>
                      <a:pt x="17" y="7"/>
                      <a:pt x="37" y="0"/>
                      <a:pt x="54" y="9"/>
                    </a:cubicBezTo>
                    <a:close/>
                    <a:moveTo>
                      <a:pt x="4216" y="1999"/>
                    </a:moveTo>
                    <a:lnTo>
                      <a:pt x="4478" y="2362"/>
                    </a:lnTo>
                    <a:lnTo>
                      <a:pt x="4031" y="2354"/>
                    </a:lnTo>
                    <a:lnTo>
                      <a:pt x="4216" y="1999"/>
                    </a:lnTo>
                    <a:close/>
                  </a:path>
                </a:pathLst>
              </a:custGeom>
              <a:solidFill>
                <a:srgbClr val="000000"/>
              </a:solidFill>
              <a:ln w="1588">
                <a:solidFill>
                  <a:srgbClr val="000000"/>
                </a:solidFill>
                <a:bevel/>
                <a:headEnd/>
                <a:tailEnd/>
              </a:ln>
            </p:spPr>
            <p:txBody>
              <a:bodyPr/>
              <a:lstStyle/>
              <a:p>
                <a:endParaRPr lang="en-US"/>
              </a:p>
            </p:txBody>
          </p:sp>
          <p:sp>
            <p:nvSpPr>
              <p:cNvPr id="31765" name="Rectangle 96"/>
              <p:cNvSpPr>
                <a:spLocks noChangeArrowheads="1"/>
              </p:cNvSpPr>
              <p:nvPr/>
            </p:nvSpPr>
            <p:spPr bwMode="auto">
              <a:xfrm>
                <a:off x="4965843" y="562535"/>
                <a:ext cx="54503" cy="261610"/>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31766" name="Rectangle 97"/>
              <p:cNvSpPr>
                <a:spLocks noChangeArrowheads="1"/>
              </p:cNvSpPr>
              <p:nvPr/>
            </p:nvSpPr>
            <p:spPr bwMode="auto">
              <a:xfrm>
                <a:off x="4350392" y="797859"/>
                <a:ext cx="54177" cy="259976"/>
              </a:xfrm>
              <a:prstGeom prst="rect">
                <a:avLst/>
              </a:prstGeom>
              <a:noFill/>
              <a:ln w="9525">
                <a:noFill/>
                <a:miter lim="800000"/>
                <a:headEnd/>
                <a:tailEnd/>
              </a:ln>
            </p:spPr>
            <p:txBody>
              <a:bodyPr wrap="none" lIns="0" tIns="0" rIns="0" bIns="0">
                <a:spAutoFit/>
              </a:bodyPr>
              <a:lstStyle/>
              <a:p>
                <a:pPr eaLnBrk="1" hangingPunct="1"/>
                <a:r>
                  <a:rPr lang="en-US" altLang="en-US" sz="1700" b="1">
                    <a:solidFill>
                      <a:srgbClr val="000000"/>
                    </a:solidFill>
                    <a:latin typeface="Times New Roman" pitchFamily="18" charset="0"/>
                  </a:rPr>
                  <a:t> </a:t>
                </a:r>
                <a:endParaRPr lang="en-US" altLang="en-US" sz="3600" b="1"/>
              </a:p>
            </p:txBody>
          </p:sp>
          <p:sp>
            <p:nvSpPr>
              <p:cNvPr id="31767" name="Text Box 24"/>
              <p:cNvSpPr txBox="1">
                <a:spLocks noChangeArrowheads="1"/>
              </p:cNvSpPr>
              <p:nvPr/>
            </p:nvSpPr>
            <p:spPr bwMode="auto">
              <a:xfrm>
                <a:off x="3429000" y="533400"/>
                <a:ext cx="1905000" cy="6096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Differentiation</a:t>
                </a:r>
              </a:p>
              <a:p>
                <a:pPr algn="ctr" eaLnBrk="1" hangingPunct="1"/>
                <a:r>
                  <a:rPr lang="en-US" altLang="en-US" sz="2400" b="1">
                    <a:solidFill>
                      <a:srgbClr val="1E00AA"/>
                    </a:solidFill>
                    <a:latin typeface="Kruti Dev 010" pitchFamily="2" charset="0"/>
                  </a:rPr>
                  <a:t>Hksn</a:t>
                </a:r>
              </a:p>
            </p:txBody>
          </p:sp>
          <p:sp>
            <p:nvSpPr>
              <p:cNvPr id="31768" name="Text Box 2"/>
              <p:cNvSpPr txBox="1">
                <a:spLocks noChangeArrowheads="1"/>
              </p:cNvSpPr>
              <p:nvPr/>
            </p:nvSpPr>
            <p:spPr bwMode="auto">
              <a:xfrm>
                <a:off x="1676400" y="1309968"/>
                <a:ext cx="838200" cy="897591"/>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Body</a:t>
                </a:r>
              </a:p>
              <a:p>
                <a:pPr algn="ctr" eaLnBrk="1" hangingPunct="1"/>
                <a:r>
                  <a:rPr lang="en-US" altLang="en-US" sz="2400" b="1">
                    <a:solidFill>
                      <a:srgbClr val="1E00AA"/>
                    </a:solidFill>
                    <a:latin typeface="Kruti Dev 010" pitchFamily="2" charset="0"/>
                  </a:rPr>
                  <a:t>“kjhj</a:t>
                </a:r>
                <a:endParaRPr lang="en-US" altLang="en-US" sz="3200" b="1">
                  <a:solidFill>
                    <a:srgbClr val="1E00AA"/>
                  </a:solidFill>
                </a:endParaRPr>
              </a:p>
            </p:txBody>
          </p:sp>
          <p:sp>
            <p:nvSpPr>
              <p:cNvPr id="31769" name="Text Box 3"/>
              <p:cNvSpPr txBox="1">
                <a:spLocks noChangeArrowheads="1"/>
              </p:cNvSpPr>
              <p:nvPr/>
            </p:nvSpPr>
            <p:spPr bwMode="auto">
              <a:xfrm>
                <a:off x="4395900" y="1371600"/>
                <a:ext cx="2101850" cy="797859"/>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Physical Facility</a:t>
                </a:r>
              </a:p>
              <a:p>
                <a:pPr algn="ctr" eaLnBrk="1" hangingPunct="1"/>
                <a:r>
                  <a:rPr lang="en-US" altLang="en-US" sz="2400" b="1">
                    <a:solidFill>
                      <a:srgbClr val="1E00AA"/>
                    </a:solidFill>
                    <a:latin typeface="Kruti Dev 010" pitchFamily="2" charset="0"/>
                  </a:rPr>
                  <a:t>lqfo/kk</a:t>
                </a:r>
                <a:endParaRPr lang="en-US" altLang="en-US" sz="3200" b="1">
                  <a:solidFill>
                    <a:srgbClr val="1E00AA"/>
                  </a:solidFill>
                </a:endParaRPr>
              </a:p>
            </p:txBody>
          </p:sp>
          <p:sp>
            <p:nvSpPr>
              <p:cNvPr id="31770" name="Text Box 4"/>
              <p:cNvSpPr txBox="1">
                <a:spLocks noChangeArrowheads="1"/>
              </p:cNvSpPr>
              <p:nvPr/>
            </p:nvSpPr>
            <p:spPr bwMode="auto">
              <a:xfrm>
                <a:off x="6975867" y="1371600"/>
                <a:ext cx="1050925" cy="797859"/>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Beliefs</a:t>
                </a:r>
              </a:p>
              <a:p>
                <a:pPr algn="ctr" eaLnBrk="1" hangingPunct="1"/>
                <a:r>
                  <a:rPr lang="en-US" altLang="en-US" sz="2400" b="1">
                    <a:solidFill>
                      <a:srgbClr val="1E00AA"/>
                    </a:solidFill>
                    <a:latin typeface="Kruti Dev 010" pitchFamily="2" charset="0"/>
                  </a:rPr>
                  <a:t>ekU;rk</a:t>
                </a:r>
                <a:endParaRPr lang="en-US" altLang="en-US" sz="3200" b="1">
                  <a:solidFill>
                    <a:srgbClr val="1E00AA"/>
                  </a:solidFill>
                </a:endParaRPr>
              </a:p>
            </p:txBody>
          </p:sp>
          <p:sp>
            <p:nvSpPr>
              <p:cNvPr id="31771" name="Text Box 5"/>
              <p:cNvSpPr txBox="1">
                <a:spLocks noChangeArrowheads="1"/>
              </p:cNvSpPr>
              <p:nvPr/>
            </p:nvSpPr>
            <p:spPr bwMode="auto">
              <a:xfrm>
                <a:off x="152400" y="2582235"/>
                <a:ext cx="838200"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Age</a:t>
                </a:r>
                <a:endParaRPr lang="en-US" altLang="en-US" sz="1400" b="1">
                  <a:latin typeface="Calibri" pitchFamily="34" charset="0"/>
                </a:endParaRPr>
              </a:p>
              <a:p>
                <a:pPr algn="ctr" eaLnBrk="1" hangingPunct="1"/>
                <a:r>
                  <a:rPr lang="en-US" altLang="en-US" sz="2400" b="1">
                    <a:solidFill>
                      <a:srgbClr val="1E00AA"/>
                    </a:solidFill>
                    <a:latin typeface="Kruti Dev 010" pitchFamily="2" charset="0"/>
                  </a:rPr>
                  <a:t>vk;q</a:t>
                </a:r>
                <a:endParaRPr lang="en-US" altLang="en-US" b="1">
                  <a:solidFill>
                    <a:srgbClr val="1E00AA"/>
                  </a:solidFill>
                </a:endParaRPr>
              </a:p>
            </p:txBody>
          </p:sp>
          <p:sp>
            <p:nvSpPr>
              <p:cNvPr id="31772" name="Text Box 6"/>
              <p:cNvSpPr txBox="1">
                <a:spLocks noChangeArrowheads="1"/>
              </p:cNvSpPr>
              <p:nvPr/>
            </p:nvSpPr>
            <p:spPr bwMode="auto">
              <a:xfrm>
                <a:off x="1143000" y="2582235"/>
                <a:ext cx="915133"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Gender</a:t>
                </a:r>
              </a:p>
              <a:p>
                <a:pPr algn="ctr" eaLnBrk="1" hangingPunct="1"/>
                <a:r>
                  <a:rPr lang="en-US" altLang="en-US" sz="2400" b="1">
                    <a:solidFill>
                      <a:srgbClr val="1E00AA"/>
                    </a:solidFill>
                    <a:latin typeface="Kruti Dev 010" pitchFamily="2" charset="0"/>
                  </a:rPr>
                  <a:t>fyax</a:t>
                </a:r>
                <a:endParaRPr lang="en-US" altLang="en-US" b="1">
                  <a:solidFill>
                    <a:srgbClr val="1E00AA"/>
                  </a:solidFill>
                </a:endParaRPr>
              </a:p>
            </p:txBody>
          </p:sp>
          <p:sp>
            <p:nvSpPr>
              <p:cNvPr id="31773" name="Text Box 7"/>
              <p:cNvSpPr txBox="1">
                <a:spLocks noChangeArrowheads="1"/>
              </p:cNvSpPr>
              <p:nvPr/>
            </p:nvSpPr>
            <p:spPr bwMode="auto">
              <a:xfrm>
                <a:off x="5663712" y="2590800"/>
                <a:ext cx="660888"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Post</a:t>
                </a:r>
              </a:p>
              <a:p>
                <a:pPr algn="ctr" eaLnBrk="1" hangingPunct="1"/>
                <a:r>
                  <a:rPr lang="en-US" altLang="en-US" sz="2400" b="1">
                    <a:solidFill>
                      <a:srgbClr val="1E00AA"/>
                    </a:solidFill>
                    <a:latin typeface="Kruti Dev 010" pitchFamily="2" charset="0"/>
                  </a:rPr>
                  <a:t>in</a:t>
                </a:r>
                <a:endParaRPr lang="en-US" altLang="en-US" sz="3200" b="1">
                  <a:solidFill>
                    <a:srgbClr val="1E00AA"/>
                  </a:solidFill>
                </a:endParaRPr>
              </a:p>
            </p:txBody>
          </p:sp>
          <p:sp>
            <p:nvSpPr>
              <p:cNvPr id="31774" name="Text Box 8"/>
              <p:cNvSpPr txBox="1">
                <a:spLocks noChangeArrowheads="1"/>
              </p:cNvSpPr>
              <p:nvPr/>
            </p:nvSpPr>
            <p:spPr bwMode="auto">
              <a:xfrm>
                <a:off x="4572000" y="2590800"/>
                <a:ext cx="991333"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Wealth</a:t>
                </a:r>
              </a:p>
              <a:p>
                <a:pPr algn="ctr" eaLnBrk="1" hangingPunct="1"/>
                <a:r>
                  <a:rPr lang="en-US" altLang="en-US" sz="2400" b="1">
                    <a:solidFill>
                      <a:srgbClr val="1E00AA"/>
                    </a:solidFill>
                    <a:latin typeface="Kruti Dev 010" pitchFamily="2" charset="0"/>
                  </a:rPr>
                  <a:t>/ku</a:t>
                </a:r>
                <a:endParaRPr lang="en-US" altLang="en-US" sz="3200" b="1">
                  <a:solidFill>
                    <a:srgbClr val="1E00AA"/>
                  </a:solidFill>
                </a:endParaRPr>
              </a:p>
            </p:txBody>
          </p:sp>
          <p:sp>
            <p:nvSpPr>
              <p:cNvPr id="31775" name="Text Box 9"/>
              <p:cNvSpPr txBox="1">
                <a:spLocks noChangeArrowheads="1"/>
              </p:cNvSpPr>
              <p:nvPr/>
            </p:nvSpPr>
            <p:spPr bwMode="auto">
              <a:xfrm>
                <a:off x="6477000" y="2582235"/>
                <a:ext cx="771037"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Isms</a:t>
                </a:r>
                <a:r>
                  <a:rPr lang="en-US" altLang="en-US" sz="2400" b="1">
                    <a:latin typeface="Kruti Dev 010" pitchFamily="2" charset="0"/>
                  </a:rPr>
                  <a:t> </a:t>
                </a:r>
                <a:r>
                  <a:rPr lang="en-US" altLang="en-US" sz="2400" b="1">
                    <a:solidFill>
                      <a:srgbClr val="1E00AA"/>
                    </a:solidFill>
                    <a:latin typeface="Kruti Dev 010" pitchFamily="2" charset="0"/>
                  </a:rPr>
                  <a:t>okn</a:t>
                </a:r>
                <a:endParaRPr lang="en-US" altLang="en-US" sz="3200" b="1">
                  <a:solidFill>
                    <a:srgbClr val="1E00AA"/>
                  </a:solidFill>
                </a:endParaRPr>
              </a:p>
            </p:txBody>
          </p:sp>
          <p:sp>
            <p:nvSpPr>
              <p:cNvPr id="31776" name="Text Box 10"/>
              <p:cNvSpPr txBox="1">
                <a:spLocks noChangeArrowheads="1"/>
              </p:cNvSpPr>
              <p:nvPr/>
            </p:nvSpPr>
            <p:spPr bwMode="auto">
              <a:xfrm>
                <a:off x="3200400" y="2582234"/>
                <a:ext cx="1219200" cy="1151566"/>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Physical </a:t>
                </a:r>
              </a:p>
              <a:p>
                <a:pPr algn="ctr" eaLnBrk="1" hangingPunct="1"/>
                <a:r>
                  <a:rPr lang="en-US" altLang="en-US" b="1">
                    <a:latin typeface="Calibri" pitchFamily="34" charset="0"/>
                  </a:rPr>
                  <a:t>Strength</a:t>
                </a:r>
              </a:p>
              <a:p>
                <a:pPr algn="ctr" eaLnBrk="1" hangingPunct="1"/>
                <a:r>
                  <a:rPr lang="en-US" altLang="en-US" sz="2400" b="1">
                    <a:solidFill>
                      <a:srgbClr val="1E00AA"/>
                    </a:solidFill>
                    <a:latin typeface="Kruti Dev 010" pitchFamily="2" charset="0"/>
                  </a:rPr>
                  <a:t>cy</a:t>
                </a:r>
                <a:endParaRPr lang="en-US" altLang="en-US" sz="3200" b="1">
                  <a:solidFill>
                    <a:srgbClr val="1E00AA"/>
                  </a:solidFill>
                </a:endParaRPr>
              </a:p>
            </p:txBody>
          </p:sp>
          <p:sp>
            <p:nvSpPr>
              <p:cNvPr id="31777" name="Text Box 11"/>
              <p:cNvSpPr txBox="1">
                <a:spLocks noChangeArrowheads="1"/>
              </p:cNvSpPr>
              <p:nvPr/>
            </p:nvSpPr>
            <p:spPr bwMode="auto">
              <a:xfrm>
                <a:off x="2209800" y="2582235"/>
                <a:ext cx="838200"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Race</a:t>
                </a:r>
              </a:p>
              <a:p>
                <a:pPr algn="ctr" eaLnBrk="1" hangingPunct="1"/>
                <a:r>
                  <a:rPr lang="en-US" altLang="en-US" sz="2400" b="1">
                    <a:solidFill>
                      <a:srgbClr val="1E00AA"/>
                    </a:solidFill>
                    <a:latin typeface="Kruti Dev 010" pitchFamily="2" charset="0"/>
                  </a:rPr>
                  <a:t>oa”k</a:t>
                </a:r>
                <a:endParaRPr lang="en-US" altLang="en-US" sz="3200" b="1">
                  <a:solidFill>
                    <a:srgbClr val="1E00AA"/>
                  </a:solidFill>
                </a:endParaRPr>
              </a:p>
            </p:txBody>
          </p:sp>
          <p:sp>
            <p:nvSpPr>
              <p:cNvPr id="31778" name="Text Box 12"/>
              <p:cNvSpPr txBox="1">
                <a:spLocks noChangeArrowheads="1"/>
              </p:cNvSpPr>
              <p:nvPr/>
            </p:nvSpPr>
            <p:spPr bwMode="auto">
              <a:xfrm>
                <a:off x="7330462" y="2568388"/>
                <a:ext cx="1032267"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Sects</a:t>
                </a:r>
              </a:p>
              <a:p>
                <a:pPr algn="ctr" eaLnBrk="1" hangingPunct="1"/>
                <a:r>
                  <a:rPr lang="en-US" altLang="en-US" sz="2400" b="1">
                    <a:solidFill>
                      <a:srgbClr val="1E00AA"/>
                    </a:solidFill>
                    <a:latin typeface="Kruti Dev 010" pitchFamily="2" charset="0"/>
                  </a:rPr>
                  <a:t>laiznk;</a:t>
                </a:r>
                <a:endParaRPr lang="en-US" altLang="en-US" sz="3200" b="1">
                  <a:solidFill>
                    <a:srgbClr val="1E00AA"/>
                  </a:solidFill>
                </a:endParaRPr>
              </a:p>
            </p:txBody>
          </p:sp>
          <p:sp>
            <p:nvSpPr>
              <p:cNvPr id="31779" name="Text Box 9"/>
              <p:cNvSpPr txBox="1">
                <a:spLocks noChangeArrowheads="1"/>
              </p:cNvSpPr>
              <p:nvPr/>
            </p:nvSpPr>
            <p:spPr bwMode="auto">
              <a:xfrm>
                <a:off x="8406522" y="2578395"/>
                <a:ext cx="771037" cy="825500"/>
              </a:xfrm>
              <a:prstGeom prst="rect">
                <a:avLst/>
              </a:prstGeom>
              <a:solidFill>
                <a:srgbClr val="FFFFFF"/>
              </a:solidFill>
              <a:ln w="9525">
                <a:solidFill>
                  <a:srgbClr val="000000"/>
                </a:solidFill>
                <a:miter lim="800000"/>
                <a:headEnd/>
                <a:tailEnd/>
              </a:ln>
            </p:spPr>
            <p:txBody>
              <a:bodyPr/>
              <a:lstStyle/>
              <a:p>
                <a:pPr algn="ctr" eaLnBrk="1" hangingPunct="1"/>
                <a:r>
                  <a:rPr lang="en-US" altLang="en-US" b="1">
                    <a:latin typeface="Calibri" pitchFamily="34" charset="0"/>
                  </a:rPr>
                  <a:t>Info</a:t>
                </a:r>
              </a:p>
              <a:p>
                <a:pPr algn="ctr" eaLnBrk="1" hangingPunct="1"/>
                <a:r>
                  <a:rPr lang="en-US" altLang="en-US" sz="2400" b="1">
                    <a:solidFill>
                      <a:srgbClr val="1E00AA"/>
                    </a:solidFill>
                    <a:latin typeface="Kruti Dev 010" pitchFamily="2" charset="0"/>
                  </a:rPr>
                  <a:t>lwpuk</a:t>
                </a:r>
                <a:endParaRPr lang="en-US" altLang="en-US" sz="3200" b="1">
                  <a:solidFill>
                    <a:srgbClr val="1E00AA"/>
                  </a:solidFill>
                </a:endParaRPr>
              </a:p>
            </p:txBody>
          </p:sp>
        </p:grpSp>
        <p:sp>
          <p:nvSpPr>
            <p:cNvPr id="31751" name="Freeform 90"/>
            <p:cNvSpPr>
              <a:spLocks noEditPoints="1"/>
            </p:cNvSpPr>
            <p:nvPr/>
          </p:nvSpPr>
          <p:spPr bwMode="auto">
            <a:xfrm>
              <a:off x="7880350" y="2176463"/>
              <a:ext cx="958850" cy="414337"/>
            </a:xfrm>
            <a:custGeom>
              <a:avLst/>
              <a:gdLst>
                <a:gd name="T0" fmla="*/ 0 w 1437"/>
                <a:gd name="T1" fmla="*/ 0 h 1550"/>
                <a:gd name="T2" fmla="*/ 0 w 1437"/>
                <a:gd name="T3" fmla="*/ 0 h 1550"/>
                <a:gd name="T4" fmla="*/ 0 w 1437"/>
                <a:gd name="T5" fmla="*/ 0 h 1550"/>
                <a:gd name="T6" fmla="*/ 0 w 1437"/>
                <a:gd name="T7" fmla="*/ 0 h 1550"/>
                <a:gd name="T8" fmla="*/ 0 w 1437"/>
                <a:gd name="T9" fmla="*/ 0 h 1550"/>
                <a:gd name="T10" fmla="*/ 0 w 1437"/>
                <a:gd name="T11" fmla="*/ 0 h 1550"/>
                <a:gd name="T12" fmla="*/ 0 w 1437"/>
                <a:gd name="T13" fmla="*/ 0 h 1550"/>
                <a:gd name="T14" fmla="*/ 0 w 1437"/>
                <a:gd name="T15" fmla="*/ 0 h 1550"/>
                <a:gd name="T16" fmla="*/ 0 w 1437"/>
                <a:gd name="T17" fmla="*/ 0 h 1550"/>
                <a:gd name="T18" fmla="*/ 0 w 1437"/>
                <a:gd name="T19" fmla="*/ 0 h 1550"/>
                <a:gd name="T20" fmla="*/ 0 w 1437"/>
                <a:gd name="T21" fmla="*/ 0 h 1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1550"/>
                <a:gd name="T35" fmla="*/ 1437 w 1437"/>
                <a:gd name="T36" fmla="*/ 1550 h 1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1550">
                  <a:moveTo>
                    <a:pt x="62" y="14"/>
                  </a:moveTo>
                  <a:lnTo>
                    <a:pt x="1236" y="1283"/>
                  </a:lnTo>
                  <a:cubicBezTo>
                    <a:pt x="1248" y="1297"/>
                    <a:pt x="1247" y="1318"/>
                    <a:pt x="1234" y="1330"/>
                  </a:cubicBezTo>
                  <a:cubicBezTo>
                    <a:pt x="1220" y="1343"/>
                    <a:pt x="1199" y="1342"/>
                    <a:pt x="1187" y="1328"/>
                  </a:cubicBezTo>
                  <a:lnTo>
                    <a:pt x="13" y="60"/>
                  </a:lnTo>
                  <a:cubicBezTo>
                    <a:pt x="0" y="46"/>
                    <a:pt x="1" y="25"/>
                    <a:pt x="15" y="13"/>
                  </a:cubicBezTo>
                  <a:cubicBezTo>
                    <a:pt x="28" y="0"/>
                    <a:pt x="49" y="1"/>
                    <a:pt x="62" y="14"/>
                  </a:cubicBezTo>
                  <a:close/>
                  <a:moveTo>
                    <a:pt x="1313" y="1121"/>
                  </a:moveTo>
                  <a:lnTo>
                    <a:pt x="1437" y="1550"/>
                  </a:lnTo>
                  <a:lnTo>
                    <a:pt x="1019" y="1393"/>
                  </a:lnTo>
                  <a:lnTo>
                    <a:pt x="1313" y="1121"/>
                  </a:lnTo>
                  <a:close/>
                </a:path>
              </a:pathLst>
            </a:custGeom>
            <a:solidFill>
              <a:srgbClr val="000000"/>
            </a:solidFill>
            <a:ln w="1588">
              <a:solidFill>
                <a:srgbClr val="000000"/>
              </a:solidFill>
              <a:bevel/>
              <a:headEnd/>
              <a:tailEnd/>
            </a:ln>
          </p:spPr>
          <p:txBody>
            <a:bodyPr/>
            <a:lstStyle/>
            <a:p>
              <a:endParaRPr lang="en-US"/>
            </a:p>
          </p:txBody>
        </p:sp>
      </p:grpSp>
      <p:pic>
        <p:nvPicPr>
          <p:cNvPr id="37" name="Picture 36">
            <a:extLst>
              <a:ext uri="{FF2B5EF4-FFF2-40B4-BE49-F238E27FC236}">
                <a16:creationId xmlns:a16="http://schemas.microsoft.com/office/drawing/2014/main" id="{B6173C3E-404F-4B95-9863-1C84A0584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Recalling: Minimum Content of Respect – </a:t>
            </a:r>
            <a:r>
              <a:rPr lang="en-GB" altLang="en-US" dirty="0">
                <a:latin typeface="Arial" charset="0"/>
              </a:rPr>
              <a:t>The Other is Similar to Me</a:t>
            </a:r>
          </a:p>
        </p:txBody>
      </p:sp>
      <p:sp>
        <p:nvSpPr>
          <p:cNvPr id="3" name="Text Placeholder 2"/>
          <p:cNvSpPr>
            <a:spLocks noGrp="1"/>
          </p:cNvSpPr>
          <p:nvPr>
            <p:ph type="body" sz="quarter" idx="13"/>
          </p:nvPr>
        </p:nvSpPr>
        <p:spPr/>
        <p:txBody>
          <a:bodyPr>
            <a:normAutofit lnSpcReduction="10000"/>
          </a:bodyPr>
          <a:lstStyle/>
          <a:p>
            <a:pPr marL="457200" indent="-457200">
              <a:buFont typeface="+mj-lt"/>
              <a:buAutoNum type="arabicPeriod"/>
              <a:defRPr/>
            </a:pPr>
            <a:r>
              <a:rPr sz="2000" dirty="0"/>
              <a:t>Purpose </a:t>
            </a:r>
            <a:r>
              <a:rPr lang="en-GB" sz="2600" dirty="0">
                <a:solidFill>
                  <a:srgbClr val="1E00AA"/>
                </a:solidFill>
                <a:latin typeface="Kruti Dev 010" pitchFamily="2" charset="0"/>
              </a:rPr>
              <a:t>y{;</a:t>
            </a:r>
            <a:endParaRPr sz="2600" dirty="0">
              <a:solidFill>
                <a:srgbClr val="1E00AA"/>
              </a:solidFill>
            </a:endParaRPr>
          </a:p>
          <a:p>
            <a:pPr marL="914400" lvl="2" indent="-457200">
              <a:defRPr/>
            </a:pPr>
            <a:r>
              <a:rPr dirty="0"/>
              <a:t>I want to live with continuous happiness &amp; prosperity</a:t>
            </a:r>
          </a:p>
          <a:p>
            <a:pPr marL="914400" lvl="2" indent="-457200">
              <a:defRPr/>
            </a:pPr>
            <a:r>
              <a:rPr dirty="0"/>
              <a:t>The other also wants to live with continuous happiness &amp; prosperity</a:t>
            </a:r>
          </a:p>
          <a:p>
            <a:pPr marL="914400" lvl="2" indent="-457200">
              <a:buFont typeface="Symbol" pitchFamily="18" charset="2"/>
              <a:buNone/>
              <a:defRPr/>
            </a:pPr>
            <a:r>
              <a:rPr lang="en-GB" sz="2000" b="1" dirty="0">
                <a:solidFill>
                  <a:srgbClr val="FF0000"/>
                </a:solidFill>
              </a:rPr>
              <a:t>Our purpose is same (on the basis of Natural Acceptance)</a:t>
            </a:r>
            <a:endParaRPr sz="2000" b="1" dirty="0">
              <a:solidFill>
                <a:srgbClr val="FF0000"/>
              </a:solidFill>
            </a:endParaRPr>
          </a:p>
          <a:p>
            <a:pPr marL="457200" indent="-457200">
              <a:buFont typeface="+mj-lt"/>
              <a:buAutoNum type="arabicPeriod"/>
              <a:defRPr/>
            </a:pPr>
            <a:r>
              <a:rPr lang="en-GB" sz="2000" dirty="0"/>
              <a:t>Program </a:t>
            </a:r>
            <a:r>
              <a:rPr sz="2600" dirty="0" err="1">
                <a:solidFill>
                  <a:srgbClr val="1E00AA"/>
                </a:solidFill>
                <a:latin typeface="Kruti Dev 010" pitchFamily="2" charset="0"/>
              </a:rPr>
              <a:t>dk;ZØe</a:t>
            </a:r>
            <a:endParaRPr sz="2600" dirty="0"/>
          </a:p>
          <a:p>
            <a:pPr marL="914400" lvl="2" indent="-457200">
              <a:defRPr/>
            </a:pPr>
            <a:r>
              <a:rPr lang="en-GB" dirty="0"/>
              <a:t>My program is to </a:t>
            </a:r>
            <a:r>
              <a:rPr dirty="0"/>
              <a:t>understand and to live in harmony at all levels of being</a:t>
            </a:r>
          </a:p>
          <a:p>
            <a:pPr marL="914400" lvl="2" indent="-457200">
              <a:defRPr/>
            </a:pPr>
            <a:r>
              <a:rPr dirty="0"/>
              <a:t>The program of the other is also to understand and to live in harmony at all levels of being	               (Individual, family, society and nature/existence)</a:t>
            </a:r>
          </a:p>
          <a:p>
            <a:pPr marL="914400" lvl="2" indent="-457200">
              <a:buFont typeface="Symbol" pitchFamily="18" charset="2"/>
              <a:buNone/>
              <a:defRPr/>
            </a:pPr>
            <a:r>
              <a:rPr sz="2000" b="1" dirty="0">
                <a:solidFill>
                  <a:srgbClr val="FF0000"/>
                </a:solidFill>
              </a:rPr>
              <a:t>Our program is same</a:t>
            </a:r>
            <a:endParaRPr sz="2000" dirty="0"/>
          </a:p>
          <a:p>
            <a:pPr marL="457200" indent="-457200">
              <a:buFont typeface="+mj-lt"/>
              <a:buAutoNum type="arabicPeriod"/>
              <a:defRPr/>
            </a:pPr>
            <a:r>
              <a:rPr sz="2000" dirty="0"/>
              <a:t>Potential </a:t>
            </a:r>
            <a:r>
              <a:rPr sz="2600" dirty="0">
                <a:solidFill>
                  <a:srgbClr val="1E00AA"/>
                </a:solidFill>
                <a:latin typeface="Kruti Dev 010" pitchFamily="2" charset="0"/>
              </a:rPr>
              <a:t>{</a:t>
            </a:r>
            <a:r>
              <a:rPr sz="2600" dirty="0" err="1">
                <a:solidFill>
                  <a:srgbClr val="1E00AA"/>
                </a:solidFill>
                <a:latin typeface="Kruti Dev 010" pitchFamily="2" charset="0"/>
              </a:rPr>
              <a:t>kerk</a:t>
            </a:r>
            <a:endParaRPr sz="2600" dirty="0"/>
          </a:p>
          <a:p>
            <a:pPr marL="914400" lvl="2" indent="-457200">
              <a:defRPr/>
            </a:pPr>
            <a:r>
              <a:rPr dirty="0"/>
              <a:t>Desire, Thought &amp; Expectation </a:t>
            </a:r>
            <a:r>
              <a:rPr sz="2400" dirty="0">
                <a:latin typeface="Kruti Dev 010" pitchFamily="2" charset="0"/>
              </a:rPr>
              <a:t>¼</a:t>
            </a:r>
            <a:r>
              <a:rPr sz="2400" dirty="0">
                <a:solidFill>
                  <a:srgbClr val="1E00AA"/>
                </a:solidFill>
                <a:latin typeface="Kruti Dev 010" pitchFamily="2" charset="0"/>
              </a:rPr>
              <a:t>bPNk] </a:t>
            </a:r>
            <a:r>
              <a:rPr sz="2400" dirty="0" err="1">
                <a:solidFill>
                  <a:srgbClr val="1E00AA"/>
                </a:solidFill>
                <a:latin typeface="Kruti Dev 010" pitchFamily="2" charset="0"/>
              </a:rPr>
              <a:t>fopkj</a:t>
            </a:r>
            <a:r>
              <a:rPr sz="2400" dirty="0">
                <a:solidFill>
                  <a:srgbClr val="1E00AA"/>
                </a:solidFill>
                <a:latin typeface="Kruti Dev 010" pitchFamily="2" charset="0"/>
              </a:rPr>
              <a:t>] vk”kk</a:t>
            </a:r>
            <a:r>
              <a:rPr sz="2400" dirty="0">
                <a:latin typeface="Kruti Dev 010" pitchFamily="2" charset="0"/>
              </a:rPr>
              <a:t>½ </a:t>
            </a:r>
            <a:r>
              <a:rPr dirty="0"/>
              <a:t>is continuous in me.				                I am endowed with Natural Acceptance</a:t>
            </a:r>
          </a:p>
          <a:p>
            <a:pPr marL="914400" lvl="2" indent="-457200">
              <a:defRPr/>
            </a:pPr>
            <a:r>
              <a:rPr dirty="0"/>
              <a:t>Desire, Thought &amp; Expectation </a:t>
            </a:r>
            <a:r>
              <a:rPr sz="2400" dirty="0">
                <a:latin typeface="Kruti Dev 010" pitchFamily="2" charset="0"/>
              </a:rPr>
              <a:t>¼</a:t>
            </a:r>
            <a:r>
              <a:rPr sz="2400" dirty="0">
                <a:solidFill>
                  <a:srgbClr val="1E00AA"/>
                </a:solidFill>
                <a:latin typeface="Kruti Dev 010" pitchFamily="2" charset="0"/>
              </a:rPr>
              <a:t>bPNk] </a:t>
            </a:r>
            <a:r>
              <a:rPr sz="2400" dirty="0" err="1">
                <a:solidFill>
                  <a:srgbClr val="1E00AA"/>
                </a:solidFill>
                <a:latin typeface="Kruti Dev 010" pitchFamily="2" charset="0"/>
              </a:rPr>
              <a:t>fopkj</a:t>
            </a:r>
            <a:r>
              <a:rPr sz="2400" dirty="0">
                <a:solidFill>
                  <a:srgbClr val="1E00AA"/>
                </a:solidFill>
                <a:latin typeface="Kruti Dev 010" pitchFamily="2" charset="0"/>
              </a:rPr>
              <a:t>] vk”kk</a:t>
            </a:r>
            <a:r>
              <a:rPr sz="2400" dirty="0">
                <a:latin typeface="Kruti Dev 010" pitchFamily="2" charset="0"/>
              </a:rPr>
              <a:t>½</a:t>
            </a:r>
            <a:r>
              <a:rPr sz="2400" dirty="0"/>
              <a:t> </a:t>
            </a:r>
            <a:r>
              <a:rPr dirty="0"/>
              <a:t>is continuous in the other. 			           The other is also endowed with Natural Acceptance</a:t>
            </a:r>
          </a:p>
          <a:p>
            <a:pPr marL="914400" lvl="2" indent="-457200">
              <a:buFont typeface="Symbol" pitchFamily="18" charset="2"/>
              <a:buNone/>
              <a:defRPr/>
            </a:pPr>
            <a:r>
              <a:rPr sz="2000" b="1" dirty="0">
                <a:solidFill>
                  <a:srgbClr val="FF0000"/>
                </a:solidFill>
              </a:rPr>
              <a:t>Our potential is same</a:t>
            </a:r>
          </a:p>
          <a:p>
            <a:pPr>
              <a:buFont typeface="Symbol" pitchFamily="18" charset="2"/>
              <a:buNone/>
              <a:defRPr/>
            </a:pPr>
            <a:endParaRPr sz="400" dirty="0"/>
          </a:p>
          <a:p>
            <a:pPr>
              <a:buFont typeface="Symbol" pitchFamily="18" charset="2"/>
              <a:buNone/>
              <a:defRPr/>
            </a:pPr>
            <a:r>
              <a:rPr sz="1100" dirty="0"/>
              <a:t>	   				</a:t>
            </a:r>
            <a:r>
              <a:rPr sz="1200" dirty="0">
                <a:highlight>
                  <a:srgbClr val="FFFF00"/>
                </a:highlight>
              </a:rPr>
              <a:t>MINIMUM CONTENT of  RESPECT</a:t>
            </a:r>
          </a:p>
          <a:p>
            <a:pPr>
              <a:buFont typeface="Symbol" pitchFamily="18" charset="2"/>
              <a:buNone/>
              <a:defRPr/>
            </a:pPr>
            <a:r>
              <a:rPr dirty="0">
                <a:solidFill>
                  <a:srgbClr val="FF0000"/>
                </a:solidFill>
              </a:rPr>
              <a:t>    		</a:t>
            </a:r>
            <a:r>
              <a:rPr sz="2600" dirty="0">
                <a:solidFill>
                  <a:srgbClr val="FF0000"/>
                </a:solidFill>
              </a:rPr>
              <a:t>The Other is Similar to Me</a:t>
            </a:r>
            <a:r>
              <a:rPr sz="2600" b="1" dirty="0">
                <a:solidFill>
                  <a:srgbClr val="FF0000"/>
                </a:solidFill>
              </a:rPr>
              <a:t>		 </a:t>
            </a:r>
            <a:r>
              <a:rPr sz="3500" b="1" dirty="0" err="1">
                <a:solidFill>
                  <a:srgbClr val="FF0000"/>
                </a:solidFill>
                <a:latin typeface="Kruti Dev 010" pitchFamily="2" charset="0"/>
              </a:rPr>
              <a:t>nwljk</a:t>
            </a:r>
            <a:r>
              <a:rPr sz="3500" b="1" dirty="0">
                <a:solidFill>
                  <a:srgbClr val="FF0000"/>
                </a:solidFill>
                <a:latin typeface="Kruti Dev 010" pitchFamily="2" charset="0"/>
              </a:rPr>
              <a:t> </a:t>
            </a:r>
            <a:r>
              <a:rPr sz="3500" b="1" dirty="0" err="1">
                <a:solidFill>
                  <a:srgbClr val="FF0000"/>
                </a:solidFill>
                <a:latin typeface="Kruti Dev 010" pitchFamily="2" charset="0"/>
              </a:rPr>
              <a:t>esjs</a:t>
            </a:r>
            <a:r>
              <a:rPr sz="3500" b="1" dirty="0">
                <a:solidFill>
                  <a:srgbClr val="FF0000"/>
                </a:solidFill>
                <a:latin typeface="Kruti Dev 010" pitchFamily="2" charset="0"/>
              </a:rPr>
              <a:t> </a:t>
            </a:r>
            <a:r>
              <a:rPr sz="3500" b="1" dirty="0" err="1">
                <a:solidFill>
                  <a:srgbClr val="FF0000"/>
                </a:solidFill>
                <a:latin typeface="Kruti Dev 010" pitchFamily="2" charset="0"/>
              </a:rPr>
              <a:t>tSlk</a:t>
            </a:r>
            <a:r>
              <a:rPr sz="3500" b="1" dirty="0">
                <a:solidFill>
                  <a:srgbClr val="FF0000"/>
                </a:solidFill>
                <a:latin typeface="Kruti Dev 010" pitchFamily="2" charset="0"/>
              </a:rPr>
              <a:t> </a:t>
            </a:r>
            <a:r>
              <a:rPr sz="3500" b="1" dirty="0" err="1">
                <a:solidFill>
                  <a:srgbClr val="FF0000"/>
                </a:solidFill>
                <a:latin typeface="Kruti Dev 010" pitchFamily="2" charset="0"/>
              </a:rPr>
              <a:t>gS</a:t>
            </a:r>
            <a:endParaRPr sz="2600" b="1" dirty="0">
              <a:solidFill>
                <a:srgbClr val="FF0000"/>
              </a:solidFill>
            </a:endParaRPr>
          </a:p>
          <a:p>
            <a:pPr>
              <a:buFont typeface="Symbol" pitchFamily="18" charset="2"/>
              <a:buNone/>
              <a:defRPr/>
            </a:pPr>
            <a:endParaRPr b="1" dirty="0"/>
          </a:p>
        </p:txBody>
      </p:sp>
      <p:cxnSp>
        <p:nvCxnSpPr>
          <p:cNvPr id="4" name="Straight Arrow Connector 3"/>
          <p:cNvCxnSpPr>
            <a:cxnSpLocks/>
          </p:cNvCxnSpPr>
          <p:nvPr/>
        </p:nvCxnSpPr>
        <p:spPr>
          <a:xfrm rot="5400000">
            <a:off x="5319688" y="5484813"/>
            <a:ext cx="3048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62100" y="5715000"/>
            <a:ext cx="8915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9" name="Picture 8">
            <a:extLst>
              <a:ext uri="{FF2B5EF4-FFF2-40B4-BE49-F238E27FC236}">
                <a16:creationId xmlns:a16="http://schemas.microsoft.com/office/drawing/2014/main" id="{FFD039CC-9BF9-40B0-B807-C704BA10A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
        <p:nvSpPr>
          <p:cNvPr id="7" name="TextBox 6">
            <a:extLst>
              <a:ext uri="{FF2B5EF4-FFF2-40B4-BE49-F238E27FC236}">
                <a16:creationId xmlns:a16="http://schemas.microsoft.com/office/drawing/2014/main" id="{4950A745-5BAA-45FB-974B-785A223BDC32}"/>
              </a:ext>
            </a:extLst>
          </p:cNvPr>
          <p:cNvSpPr txBox="1"/>
          <p:nvPr/>
        </p:nvSpPr>
        <p:spPr>
          <a:xfrm>
            <a:off x="3460268" y="5612802"/>
            <a:ext cx="4023640" cy="369332"/>
          </a:xfrm>
          <a:prstGeom prst="rect">
            <a:avLst/>
          </a:prstGeom>
          <a:solidFill>
            <a:schemeClr val="accent5"/>
          </a:solidFill>
        </p:spPr>
        <p:txBody>
          <a:bodyPr wrap="square">
            <a:spAutoFit/>
          </a:bodyPr>
          <a:lstStyle/>
          <a:p>
            <a:pPr>
              <a:buFont typeface="Symbol" pitchFamily="18" charset="2"/>
              <a:buNone/>
              <a:defRPr/>
            </a:pPr>
            <a:r>
              <a:rPr lang="en-US" sz="1800" dirty="0"/>
              <a:t>MINIMUM CONTENT of  RESPECT</a:t>
            </a:r>
          </a:p>
        </p:txBody>
      </p:sp>
    </p:spTree>
    <p:extLst>
      <p:ext uri="{BB962C8B-B14F-4D97-AF65-F5344CB8AC3E}">
        <p14:creationId xmlns:p14="http://schemas.microsoft.com/office/powerpoint/2010/main" val="791665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Respect: The Other is Similar to Me. We are complementary to each other</a:t>
            </a:r>
            <a:endParaRPr lang="en-GB" altLang="en-US">
              <a:latin typeface="Arial" charset="0"/>
            </a:endParaRPr>
          </a:p>
        </p:txBody>
      </p:sp>
      <p:sp>
        <p:nvSpPr>
          <p:cNvPr id="3" name="Text Placeholder 2"/>
          <p:cNvSpPr>
            <a:spLocks noGrp="1"/>
          </p:cNvSpPr>
          <p:nvPr>
            <p:ph type="body" sz="quarter" idx="13"/>
          </p:nvPr>
        </p:nvSpPr>
        <p:spPr/>
        <p:txBody>
          <a:bodyPr>
            <a:noAutofit/>
          </a:bodyPr>
          <a:lstStyle/>
          <a:p>
            <a:pPr marL="457200" indent="-457200">
              <a:buFont typeface="Symbol" pitchFamily="18" charset="2"/>
              <a:buNone/>
              <a:defRPr/>
            </a:pPr>
            <a:r>
              <a:rPr lang="en-GB"/>
              <a:t>1. Purpose – Our purpose (Natural Acceptance) is same</a:t>
            </a:r>
            <a:endParaRPr/>
          </a:p>
          <a:p>
            <a:pPr marL="457200" indent="-457200">
              <a:buFont typeface="Symbol" pitchFamily="18" charset="2"/>
              <a:buNone/>
              <a:defRPr/>
            </a:pPr>
            <a:r>
              <a:t>2. Program – Our program is same</a:t>
            </a:r>
          </a:p>
          <a:p>
            <a:pPr marL="457200" indent="-457200">
              <a:buFont typeface="Symbol" pitchFamily="18" charset="2"/>
              <a:buNone/>
              <a:defRPr/>
            </a:pPr>
            <a:r>
              <a:t>3. Potential – Our potential is same</a:t>
            </a:r>
          </a:p>
          <a:p>
            <a:pPr>
              <a:buFont typeface="Symbol" pitchFamily="18" charset="2"/>
              <a:buNone/>
              <a:defRPr/>
            </a:pPr>
            <a:endParaRPr sz="400" b="1">
              <a:solidFill>
                <a:srgbClr val="FF0000"/>
              </a:solidFill>
            </a:endParaRPr>
          </a:p>
          <a:p>
            <a:pPr>
              <a:buFont typeface="Symbol" pitchFamily="18" charset="2"/>
              <a:buNone/>
              <a:defRPr/>
            </a:pPr>
            <a:r>
              <a:rPr b="1">
                <a:solidFill>
                  <a:srgbClr val="FF0000"/>
                </a:solidFill>
              </a:rPr>
              <a:t>The Other is Similar to Me</a:t>
            </a:r>
          </a:p>
          <a:p>
            <a:pPr>
              <a:buFont typeface="Symbol" pitchFamily="18" charset="2"/>
              <a:buNone/>
              <a:defRPr/>
            </a:pPr>
            <a:endParaRPr sz="400">
              <a:solidFill>
                <a:srgbClr val="FF0000"/>
              </a:solidFill>
            </a:endParaRPr>
          </a:p>
          <a:p>
            <a:pPr>
              <a:buFont typeface="Symbol" pitchFamily="18" charset="2"/>
              <a:buNone/>
              <a:defRPr/>
            </a:pPr>
            <a:r>
              <a:rPr b="1"/>
              <a:t>4. Competence – On the basis of right evaluation of our mutual competence, I </a:t>
            </a:r>
            <a:r>
              <a:rPr b="1" err="1"/>
              <a:t>recognise</a:t>
            </a:r>
            <a:r>
              <a:rPr b="1"/>
              <a:t> our complementarity and fulfill it:</a:t>
            </a:r>
          </a:p>
          <a:p>
            <a:pPr marL="685800" lvl="1" indent="-457200">
              <a:buFont typeface="Wingdings" pitchFamily="2" charset="2"/>
              <a:buNone/>
              <a:defRPr/>
            </a:pPr>
            <a:r>
              <a:rPr sz="2200"/>
              <a:t>If the other has more understanding, is more responsible than me</a:t>
            </a:r>
          </a:p>
          <a:p>
            <a:pPr marL="1128713" lvl="3" indent="-457200">
              <a:defRPr/>
            </a:pPr>
            <a:r>
              <a:rPr sz="2200"/>
              <a:t>I am committed to understand from the other</a:t>
            </a:r>
          </a:p>
          <a:p>
            <a:pPr lvl="1">
              <a:buFont typeface="Wingdings" pitchFamily="2" charset="2"/>
              <a:buNone/>
              <a:defRPr/>
            </a:pPr>
            <a:endParaRPr sz="400"/>
          </a:p>
          <a:p>
            <a:pPr lvl="1">
              <a:buFont typeface="Wingdings" pitchFamily="2" charset="2"/>
              <a:buNone/>
              <a:defRPr/>
            </a:pPr>
            <a:r>
              <a:rPr sz="2200"/>
              <a:t>If I have more understanding, I am more responsible than the other</a:t>
            </a:r>
            <a:endParaRPr sz="2200" b="1">
              <a:latin typeface="Arial" charset="0"/>
              <a:cs typeface="Arial" charset="0"/>
            </a:endParaRPr>
          </a:p>
          <a:p>
            <a:pPr marL="1128713" lvl="3" indent="-457200">
              <a:buFont typeface="Calibri" pitchFamily="34" charset="0"/>
              <a:buAutoNum type="arabicPeriod"/>
              <a:defRPr/>
            </a:pPr>
            <a:r>
              <a:rPr sz="2200">
                <a:latin typeface="Arial" charset="0"/>
                <a:cs typeface="Arial" charset="0"/>
              </a:rPr>
              <a:t>I live with responsibility with the other, unconditionally, unperturbed by the </a:t>
            </a:r>
            <a:r>
              <a:rPr sz="2200" err="1">
                <a:latin typeface="Arial" charset="0"/>
                <a:cs typeface="Arial" charset="0"/>
              </a:rPr>
              <a:t>behaviour</a:t>
            </a:r>
            <a:r>
              <a:rPr sz="2200">
                <a:latin typeface="Arial" charset="0"/>
                <a:cs typeface="Arial" charset="0"/>
              </a:rPr>
              <a:t> of the other</a:t>
            </a:r>
          </a:p>
          <a:p>
            <a:pPr marL="1128713" lvl="3" indent="-457200">
              <a:buFont typeface="Calibri" pitchFamily="34" charset="0"/>
              <a:buAutoNum type="arabicPeriod"/>
              <a:defRPr/>
            </a:pPr>
            <a:r>
              <a:rPr sz="2200">
                <a:latin typeface="Arial" charset="0"/>
                <a:cs typeface="Arial" charset="0"/>
              </a:rPr>
              <a:t>I am committed to facilitate understanding in the other (once the other is assured in relationship, and not before that)</a:t>
            </a:r>
          </a:p>
          <a:p>
            <a:pPr>
              <a:buFont typeface="Symbol" pitchFamily="18" charset="2"/>
              <a:buNone/>
              <a:defRPr/>
            </a:pPr>
            <a:r>
              <a:rPr sz="1400"/>
              <a:t>						COMPLETE CONTENT of  RESPECT</a:t>
            </a:r>
          </a:p>
          <a:p>
            <a:pPr>
              <a:buFont typeface="Symbol" pitchFamily="18" charset="2"/>
              <a:buNone/>
              <a:defRPr/>
            </a:pPr>
            <a:r>
              <a:rPr b="1">
                <a:solidFill>
                  <a:srgbClr val="FF0000"/>
                </a:solidFill>
              </a:rPr>
              <a:t>			The Other is Similar to Me. We are complementary to each other</a:t>
            </a:r>
          </a:p>
        </p:txBody>
      </p:sp>
      <p:cxnSp>
        <p:nvCxnSpPr>
          <p:cNvPr id="4" name="Straight Arrow Connector 3"/>
          <p:cNvCxnSpPr>
            <a:cxnSpLocks/>
          </p:cNvCxnSpPr>
          <p:nvPr/>
        </p:nvCxnSpPr>
        <p:spPr>
          <a:xfrm rot="5400000">
            <a:off x="6057900" y="5637213"/>
            <a:ext cx="3048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52600" y="5867400"/>
            <a:ext cx="8915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Box 5">
            <a:extLst>
              <a:ext uri="{FF2B5EF4-FFF2-40B4-BE49-F238E27FC236}">
                <a16:creationId xmlns:a16="http://schemas.microsoft.com/office/drawing/2014/main" id="{FF3DE1BE-FC7B-41CD-A2EB-5D5F65CD1C9B}"/>
              </a:ext>
            </a:extLst>
          </p:cNvPr>
          <p:cNvSpPr txBox="1"/>
          <p:nvPr/>
        </p:nvSpPr>
        <p:spPr>
          <a:xfrm>
            <a:off x="4172573" y="5802869"/>
            <a:ext cx="4075455" cy="369332"/>
          </a:xfrm>
          <a:prstGeom prst="rect">
            <a:avLst/>
          </a:prstGeom>
          <a:solidFill>
            <a:schemeClr val="accent5"/>
          </a:solidFill>
        </p:spPr>
        <p:txBody>
          <a:bodyPr wrap="square">
            <a:spAutoFit/>
          </a:bodyPr>
          <a:lstStyle/>
          <a:p>
            <a:pPr>
              <a:buFont typeface="Symbol" pitchFamily="18" charset="2"/>
              <a:buNone/>
              <a:defRPr/>
            </a:pPr>
            <a:r>
              <a:rPr lang="en-US" sz="1800" dirty="0"/>
              <a:t>COMPLETE CONTENT of  RESPECT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What is your Natural Acceptance?</a:t>
            </a:r>
          </a:p>
        </p:txBody>
      </p:sp>
      <p:sp>
        <p:nvSpPr>
          <p:cNvPr id="4" name="Text Placeholder 3">
            <a:extLst>
              <a:ext uri="{FF2B5EF4-FFF2-40B4-BE49-F238E27FC236}">
                <a16:creationId xmlns:a16="http://schemas.microsoft.com/office/drawing/2014/main" id="{AFE357F8-375E-4B64-B764-E71920FB9207}"/>
              </a:ext>
            </a:extLst>
          </p:cNvPr>
          <p:cNvSpPr>
            <a:spLocks noGrp="1"/>
          </p:cNvSpPr>
          <p:nvPr>
            <p:ph type="body" sz="quarter" idx="13"/>
          </p:nvPr>
        </p:nvSpPr>
        <p:spPr/>
        <p:txBody>
          <a:bodyPr/>
          <a:lstStyle/>
          <a:p>
            <a:pPr>
              <a:buFont typeface="Symbol" pitchFamily="18" charset="2"/>
              <a:buNone/>
            </a:pPr>
            <a:r>
              <a:rPr lang="en-US" altLang="en-US" sz="2200" dirty="0">
                <a:latin typeface="Arial" charset="0"/>
                <a:cs typeface="Arial" charset="0"/>
              </a:rPr>
              <a:t>To be complimentary to the other?</a:t>
            </a:r>
          </a:p>
          <a:p>
            <a:pPr>
              <a:buFont typeface="Symbol" pitchFamily="18" charset="2"/>
              <a:buNone/>
            </a:pPr>
            <a:r>
              <a:rPr lang="en-US" altLang="en-US" dirty="0">
                <a:latin typeface="Arial" charset="0"/>
                <a:cs typeface="Arial" charset="0"/>
              </a:rPr>
              <a:t>o</a:t>
            </a:r>
            <a:r>
              <a:rPr lang="en-US" altLang="en-US" sz="2200" dirty="0">
                <a:latin typeface="Arial" charset="0"/>
                <a:cs typeface="Arial" charset="0"/>
              </a:rPr>
              <a:t>r</a:t>
            </a:r>
          </a:p>
          <a:p>
            <a:pPr>
              <a:buFont typeface="Symbol" pitchFamily="18" charset="2"/>
              <a:buNone/>
            </a:pPr>
            <a:r>
              <a:rPr lang="en-US" altLang="en-US" sz="2200" dirty="0">
                <a:latin typeface="Arial" charset="0"/>
                <a:cs typeface="Arial" charset="0"/>
              </a:rPr>
              <a:t>To use the difference in competence to compete, differentiate, discriminate, dominate?</a:t>
            </a:r>
          </a:p>
          <a:p>
            <a:pPr marL="0" indent="0">
              <a:buNone/>
            </a:pPr>
            <a:endParaRPr lang="en-IN" altLang="en-US" dirty="0"/>
          </a:p>
          <a:p>
            <a:pPr marL="0" indent="0">
              <a:buNone/>
            </a:pPr>
            <a:endParaRPr lang="en-IN" dirty="0"/>
          </a:p>
        </p:txBody>
      </p:sp>
      <p:pic>
        <p:nvPicPr>
          <p:cNvPr id="33834" name="Picture 28" descr="Picture1.png"/>
          <p:cNvPicPr>
            <a:picLocks noChangeAspect="1"/>
          </p:cNvPicPr>
          <p:nvPr/>
        </p:nvPicPr>
        <p:blipFill>
          <a:blip r:embed="rId3"/>
          <a:srcRect/>
          <a:stretch>
            <a:fillRect/>
          </a:stretch>
        </p:blipFill>
        <p:spPr bwMode="auto">
          <a:xfrm>
            <a:off x="6567668" y="3253085"/>
            <a:ext cx="2895600" cy="2762250"/>
          </a:xfrm>
          <a:prstGeom prst="rect">
            <a:avLst/>
          </a:prstGeom>
          <a:noFill/>
          <a:ln w="9525">
            <a:noFill/>
            <a:miter lim="800000"/>
            <a:headEnd/>
            <a:tailEnd/>
          </a:ln>
        </p:spPr>
      </p:pic>
      <p:sp>
        <p:nvSpPr>
          <p:cNvPr id="31" name="TextBox 35">
            <a:extLst>
              <a:ext uri="{FF2B5EF4-FFF2-40B4-BE49-F238E27FC236}">
                <a16:creationId xmlns:a16="http://schemas.microsoft.com/office/drawing/2014/main" id="{C01FC5FC-B72E-418B-8459-6A78FCB8DB8D}"/>
              </a:ext>
            </a:extLst>
          </p:cNvPr>
          <p:cNvSpPr txBox="1">
            <a:spLocks noChangeArrowheads="1"/>
          </p:cNvSpPr>
          <p:nvPr/>
        </p:nvSpPr>
        <p:spPr bwMode="auto">
          <a:xfrm>
            <a:off x="4434068" y="5553670"/>
            <a:ext cx="25860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b="1" u="sng" dirty="0"/>
              <a:t>Preconditioning</a:t>
            </a:r>
          </a:p>
          <a:p>
            <a:pPr algn="ctr"/>
            <a:r>
              <a:rPr lang="en-GB" altLang="en-US" dirty="0"/>
              <a:t>I am </a:t>
            </a:r>
            <a:r>
              <a:rPr lang="en-US" altLang="en-US" dirty="0"/>
              <a:t>special, unique,  different from the other</a:t>
            </a:r>
            <a:endParaRPr lang="en-GB" altLang="en-US" dirty="0"/>
          </a:p>
        </p:txBody>
      </p:sp>
      <p:sp>
        <p:nvSpPr>
          <p:cNvPr id="35" name="TextBox 34">
            <a:extLst>
              <a:ext uri="{FF2B5EF4-FFF2-40B4-BE49-F238E27FC236}">
                <a16:creationId xmlns:a16="http://schemas.microsoft.com/office/drawing/2014/main" id="{FB1C68FD-D75E-4BC8-9CB7-49964941EC9B}"/>
              </a:ext>
            </a:extLst>
          </p:cNvPr>
          <p:cNvSpPr txBox="1"/>
          <p:nvPr/>
        </p:nvSpPr>
        <p:spPr>
          <a:xfrm>
            <a:off x="8991600" y="2177355"/>
            <a:ext cx="3109732" cy="923330"/>
          </a:xfrm>
          <a:prstGeom prst="rect">
            <a:avLst/>
          </a:prstGeom>
          <a:noFill/>
        </p:spPr>
        <p:txBody>
          <a:bodyPr wrap="square">
            <a:spAutoFit/>
          </a:bodyPr>
          <a:lstStyle/>
          <a:p>
            <a:pPr algn="ctr"/>
            <a:r>
              <a:rPr lang="en-GB" altLang="en-US" b="1" u="sng" dirty="0"/>
              <a:t>Natural Acceptance</a:t>
            </a:r>
          </a:p>
          <a:p>
            <a:pPr algn="ctr"/>
            <a:r>
              <a:rPr lang="en-US" altLang="en-US" dirty="0"/>
              <a:t>To be complimentary to the other</a:t>
            </a:r>
            <a:endParaRPr lang="en-IN" altLang="en-US" dirty="0"/>
          </a:p>
        </p:txBody>
      </p:sp>
      <p:cxnSp>
        <p:nvCxnSpPr>
          <p:cNvPr id="3" name="Straight Arrow Connector 2">
            <a:extLst>
              <a:ext uri="{FF2B5EF4-FFF2-40B4-BE49-F238E27FC236}">
                <a16:creationId xmlns:a16="http://schemas.microsoft.com/office/drawing/2014/main" id="{F0BEAEBE-3342-4D74-93AC-3F7AA99A3F64}"/>
              </a:ext>
            </a:extLst>
          </p:cNvPr>
          <p:cNvCxnSpPr>
            <a:cxnSpLocks/>
            <a:stCxn id="35" idx="1"/>
          </p:cNvCxnSpPr>
          <p:nvPr/>
        </p:nvCxnSpPr>
        <p:spPr>
          <a:xfrm flipH="1">
            <a:off x="8382000" y="2639020"/>
            <a:ext cx="609600" cy="808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048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3" name="Title 10">
            <a:extLst>
              <a:ext uri="{FF2B5EF4-FFF2-40B4-BE49-F238E27FC236}">
                <a16:creationId xmlns:a16="http://schemas.microsoft.com/office/drawing/2014/main" id="{21E55A01-D824-40EB-9491-A81B6E68EF3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Complementarity</a:t>
            </a:r>
            <a:endParaRPr lang="en-IN" altLang="en-US" dirty="0"/>
          </a:p>
        </p:txBody>
      </p:sp>
      <p:sp>
        <p:nvSpPr>
          <p:cNvPr id="2" name="Text Placeholder 1">
            <a:extLst>
              <a:ext uri="{FF2B5EF4-FFF2-40B4-BE49-F238E27FC236}">
                <a16:creationId xmlns:a16="http://schemas.microsoft.com/office/drawing/2014/main" id="{A161957E-9D0B-42A1-83CC-556F1C4A411A}"/>
              </a:ext>
            </a:extLst>
          </p:cNvPr>
          <p:cNvSpPr>
            <a:spLocks noGrp="1"/>
          </p:cNvSpPr>
          <p:nvPr>
            <p:ph type="body" sz="quarter" idx="13"/>
          </p:nvPr>
        </p:nvSpPr>
        <p:spPr>
          <a:xfrm>
            <a:off x="0" y="609600"/>
            <a:ext cx="6705600" cy="5943600"/>
          </a:xfrm>
        </p:spPr>
        <p:txBody>
          <a:bodyPr>
            <a:normAutofit fontScale="92500" lnSpcReduction="20000"/>
          </a:bodyPr>
          <a:lstStyle/>
          <a:p>
            <a:pPr marL="0" indent="0">
              <a:buNone/>
            </a:pPr>
            <a:r>
              <a:rPr lang="en-US" altLang="en-US" dirty="0">
                <a:latin typeface="Arial" charset="0"/>
                <a:cs typeface="Arial" charset="0"/>
              </a:rPr>
              <a:t>To complement one another, we need to rightly evaluate each other’s competence and skills</a:t>
            </a:r>
          </a:p>
          <a:p>
            <a:pPr lvl="1"/>
            <a:r>
              <a:rPr lang="en-US" altLang="en-US" dirty="0">
                <a:latin typeface="Arial" charset="0"/>
                <a:cs typeface="Arial" charset="0"/>
              </a:rPr>
              <a:t>Right evaluation of competence = Right evaluation of level of understanding, right feeling and right thought, </a:t>
            </a:r>
            <a:r>
              <a:rPr lang="en-US" altLang="en-US" dirty="0">
                <a:latin typeface="Arial" charset="0"/>
                <a:cs typeface="Arial" charset="0"/>
                <a:sym typeface="Wingdings" panose="05000000000000000000" pitchFamily="2" charset="2"/>
              </a:rPr>
              <a:t>clarity of </a:t>
            </a:r>
            <a:r>
              <a:rPr lang="en-US" altLang="en-US" b="1" dirty="0">
                <a:latin typeface="Arial" charset="0"/>
                <a:cs typeface="Arial" charset="0"/>
                <a:sym typeface="Wingdings" panose="05000000000000000000" pitchFamily="2" charset="2"/>
              </a:rPr>
              <a:t>what to do</a:t>
            </a:r>
            <a:endParaRPr lang="en-US" altLang="en-US" dirty="0">
              <a:latin typeface="Arial" charset="0"/>
              <a:cs typeface="Arial" charset="0"/>
              <a:sym typeface="Wingdings" panose="05000000000000000000" pitchFamily="2" charset="2"/>
            </a:endParaRPr>
          </a:p>
          <a:p>
            <a:pPr lvl="1"/>
            <a:r>
              <a:rPr lang="en-US" altLang="en-US" dirty="0">
                <a:latin typeface="Arial" charset="0"/>
                <a:cs typeface="Arial" charset="0"/>
              </a:rPr>
              <a:t>Right evaluation of skills = Right assessment of ability to perform a certain task, ability of </a:t>
            </a:r>
            <a:r>
              <a:rPr lang="en-US" altLang="en-US" b="1" dirty="0">
                <a:latin typeface="Arial" charset="0"/>
                <a:cs typeface="Arial" charset="0"/>
              </a:rPr>
              <a:t>how to do</a:t>
            </a:r>
            <a:r>
              <a:rPr lang="en-US" altLang="en-US" dirty="0">
                <a:latin typeface="Arial" charset="0"/>
                <a:cs typeface="Arial" charset="0"/>
              </a:rPr>
              <a:t> a certain task</a:t>
            </a:r>
          </a:p>
          <a:p>
            <a:endParaRPr lang="en-US" altLang="en-US" dirty="0">
              <a:latin typeface="Arial" charset="0"/>
              <a:cs typeface="Arial" charset="0"/>
            </a:endParaRPr>
          </a:p>
          <a:p>
            <a:pPr marL="0" indent="0">
              <a:buNone/>
            </a:pPr>
            <a:r>
              <a:rPr lang="en-US" b="1" dirty="0">
                <a:latin typeface="Arial" charset="0"/>
                <a:cs typeface="Arial" charset="0"/>
              </a:rPr>
              <a:t>Competence and skills are complimentary</a:t>
            </a:r>
          </a:p>
          <a:p>
            <a:pPr marL="0" indent="0">
              <a:buNone/>
            </a:pPr>
            <a:endParaRPr lang="en-US" altLang="en-US" dirty="0">
              <a:latin typeface="Arial" charset="0"/>
              <a:cs typeface="Arial" charset="0"/>
            </a:endParaRPr>
          </a:p>
          <a:p>
            <a:pPr marL="0" indent="0">
              <a:buNone/>
            </a:pPr>
            <a:r>
              <a:rPr lang="en-US" b="1" dirty="0">
                <a:latin typeface="Arial" charset="0"/>
                <a:cs typeface="Arial" charset="0"/>
              </a:rPr>
              <a:t>Of course, competence plays a more significant role in our complementarity</a:t>
            </a:r>
          </a:p>
          <a:p>
            <a:pPr marL="0" indent="0">
              <a:buNone/>
            </a:pPr>
            <a:endParaRPr lang="en-US" b="1" dirty="0">
              <a:latin typeface="Arial" charset="0"/>
              <a:cs typeface="Arial" charset="0"/>
            </a:endParaRPr>
          </a:p>
          <a:p>
            <a:pPr marL="0" indent="0">
              <a:buNone/>
            </a:pPr>
            <a:r>
              <a:rPr lang="en-US" altLang="en-US" dirty="0">
                <a:latin typeface="Arial" charset="0"/>
                <a:cs typeface="Arial" charset="0"/>
              </a:rPr>
              <a:t>Also:</a:t>
            </a:r>
          </a:p>
          <a:p>
            <a:pPr marL="228600" lvl="1" indent="0">
              <a:buNone/>
            </a:pPr>
            <a:r>
              <a:rPr lang="en-US" altLang="en-US" dirty="0">
                <a:latin typeface="Arial" charset="0"/>
                <a:cs typeface="Arial" charset="0"/>
              </a:rPr>
              <a:t>Greater the competence, a larger share of imagination is guided by right understanding, leading to right feeling and greater harmony in thought and selecting</a:t>
            </a:r>
          </a:p>
          <a:p>
            <a:pPr marL="228600" lvl="1" indent="0">
              <a:buNone/>
            </a:pPr>
            <a:endParaRPr lang="en-US" altLang="en-US" dirty="0">
              <a:latin typeface="Arial" charset="0"/>
              <a:cs typeface="Arial" charset="0"/>
            </a:endParaRPr>
          </a:p>
          <a:p>
            <a:pPr marL="228600" lvl="1" indent="0">
              <a:buNone/>
            </a:pPr>
            <a:r>
              <a:rPr lang="en-US" altLang="en-US" dirty="0">
                <a:latin typeface="Arial" charset="0"/>
                <a:cs typeface="Arial" charset="0"/>
              </a:rPr>
              <a:t>With more competence, one can more easily learn relevant skills and rightly use the skills</a:t>
            </a:r>
          </a:p>
          <a:p>
            <a:pPr marL="0" indent="0">
              <a:buNone/>
            </a:pPr>
            <a:endParaRPr lang="en-IN" dirty="0"/>
          </a:p>
        </p:txBody>
      </p:sp>
      <p:cxnSp>
        <p:nvCxnSpPr>
          <p:cNvPr id="26" name="Straight Arrow Connector 25">
            <a:extLst>
              <a:ext uri="{FF2B5EF4-FFF2-40B4-BE49-F238E27FC236}">
                <a16:creationId xmlns:a16="http://schemas.microsoft.com/office/drawing/2014/main" id="{51B0ADDA-114A-4E7E-9471-84E2FC295EEF}"/>
              </a:ext>
            </a:extLst>
          </p:cNvPr>
          <p:cNvCxnSpPr>
            <a:cxnSpLocks/>
          </p:cNvCxnSpPr>
          <p:nvPr/>
        </p:nvCxnSpPr>
        <p:spPr>
          <a:xfrm>
            <a:off x="8229600" y="3048000"/>
            <a:ext cx="11334" cy="20193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B90CAAE-A5CF-4D4F-8BDB-08BC6FB6EAF7}"/>
              </a:ext>
            </a:extLst>
          </p:cNvPr>
          <p:cNvCxnSpPr>
            <a:cxnSpLocks/>
          </p:cNvCxnSpPr>
          <p:nvPr/>
        </p:nvCxnSpPr>
        <p:spPr>
          <a:xfrm flipH="1">
            <a:off x="8229600" y="5084762"/>
            <a:ext cx="3175" cy="11112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13">
            <a:extLst>
              <a:ext uri="{FF2B5EF4-FFF2-40B4-BE49-F238E27FC236}">
                <a16:creationId xmlns:a16="http://schemas.microsoft.com/office/drawing/2014/main" id="{0C1A26E9-CD2B-491E-94E9-34E85DAB0E18}"/>
              </a:ext>
            </a:extLst>
          </p:cNvPr>
          <p:cNvSpPr txBox="1">
            <a:spLocks noChangeArrowheads="1"/>
          </p:cNvSpPr>
          <p:nvPr/>
        </p:nvSpPr>
        <p:spPr bwMode="auto">
          <a:xfrm>
            <a:off x="8383451" y="5270552"/>
            <a:ext cx="22862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latin typeface="Arial" charset="0"/>
                <a:cs typeface="Arial" charset="0"/>
              </a:rPr>
              <a:t>imagination guided by right understanding</a:t>
            </a:r>
            <a:endParaRPr lang="en-IN" altLang="en-US" dirty="0">
              <a:solidFill>
                <a:srgbClr val="000000"/>
              </a:solidFill>
            </a:endParaRPr>
          </a:p>
        </p:txBody>
      </p:sp>
      <p:grpSp>
        <p:nvGrpSpPr>
          <p:cNvPr id="4" name="Group 3">
            <a:extLst>
              <a:ext uri="{FF2B5EF4-FFF2-40B4-BE49-F238E27FC236}">
                <a16:creationId xmlns:a16="http://schemas.microsoft.com/office/drawing/2014/main" id="{223F9C23-4D93-4414-9F42-B892D1204898}"/>
              </a:ext>
            </a:extLst>
          </p:cNvPr>
          <p:cNvGrpSpPr/>
          <p:nvPr/>
        </p:nvGrpSpPr>
        <p:grpSpPr>
          <a:xfrm>
            <a:off x="11016753" y="3048000"/>
            <a:ext cx="695322" cy="3148012"/>
            <a:chOff x="6966821" y="2590800"/>
            <a:chExt cx="695322" cy="3148012"/>
          </a:xfrm>
        </p:grpSpPr>
        <p:sp>
          <p:nvSpPr>
            <p:cNvPr id="33" name="Rectangle 32">
              <a:extLst>
                <a:ext uri="{FF2B5EF4-FFF2-40B4-BE49-F238E27FC236}">
                  <a16:creationId xmlns:a16="http://schemas.microsoft.com/office/drawing/2014/main" id="{77DB3586-CCB1-4699-9E99-16A021147E40}"/>
                </a:ext>
              </a:extLst>
            </p:cNvPr>
            <p:cNvSpPr/>
            <p:nvPr/>
          </p:nvSpPr>
          <p:spPr>
            <a:xfrm>
              <a:off x="6966821" y="4038600"/>
              <a:ext cx="695322" cy="1700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09FFC753-FCB2-4478-96A0-D46EF6651F3F}"/>
                </a:ext>
              </a:extLst>
            </p:cNvPr>
            <p:cNvSpPr/>
            <p:nvPr/>
          </p:nvSpPr>
          <p:spPr>
            <a:xfrm>
              <a:off x="6966821" y="3347776"/>
              <a:ext cx="695322" cy="69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8C7BCCB-D990-4903-B68B-42C3F7C39EC4}"/>
                </a:ext>
              </a:extLst>
            </p:cNvPr>
            <p:cNvSpPr/>
            <p:nvPr/>
          </p:nvSpPr>
          <p:spPr>
            <a:xfrm>
              <a:off x="6966821" y="2590800"/>
              <a:ext cx="695322" cy="7651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36" name="Straight Arrow Connector 35">
            <a:extLst>
              <a:ext uri="{FF2B5EF4-FFF2-40B4-BE49-F238E27FC236}">
                <a16:creationId xmlns:a16="http://schemas.microsoft.com/office/drawing/2014/main" id="{81862A17-088D-4CD3-989C-96EFC7C55CA1}"/>
              </a:ext>
            </a:extLst>
          </p:cNvPr>
          <p:cNvCxnSpPr>
            <a:cxnSpLocks/>
          </p:cNvCxnSpPr>
          <p:nvPr/>
        </p:nvCxnSpPr>
        <p:spPr>
          <a:xfrm>
            <a:off x="10831732" y="3048000"/>
            <a:ext cx="0" cy="1447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E414B80-3369-4FBF-AA98-7FCE9C5F74FE}"/>
              </a:ext>
            </a:extLst>
          </p:cNvPr>
          <p:cNvCxnSpPr>
            <a:cxnSpLocks/>
          </p:cNvCxnSpPr>
          <p:nvPr/>
        </p:nvCxnSpPr>
        <p:spPr>
          <a:xfrm flipH="1">
            <a:off x="10820398" y="4495800"/>
            <a:ext cx="11334" cy="17002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00C4E4E-A6C5-42FA-A134-6E70AE442A81}"/>
              </a:ext>
            </a:extLst>
          </p:cNvPr>
          <p:cNvGrpSpPr/>
          <p:nvPr/>
        </p:nvGrpSpPr>
        <p:grpSpPr>
          <a:xfrm>
            <a:off x="7473056" y="3048000"/>
            <a:ext cx="695322" cy="3148012"/>
            <a:chOff x="6966821" y="2590800"/>
            <a:chExt cx="695322" cy="3148012"/>
          </a:xfrm>
        </p:grpSpPr>
        <p:sp>
          <p:nvSpPr>
            <p:cNvPr id="39" name="Rectangle 38">
              <a:extLst>
                <a:ext uri="{FF2B5EF4-FFF2-40B4-BE49-F238E27FC236}">
                  <a16:creationId xmlns:a16="http://schemas.microsoft.com/office/drawing/2014/main" id="{EDCA9056-B911-4435-BA81-45B831D367A2}"/>
                </a:ext>
              </a:extLst>
            </p:cNvPr>
            <p:cNvSpPr/>
            <p:nvPr/>
          </p:nvSpPr>
          <p:spPr>
            <a:xfrm>
              <a:off x="6966821" y="4627562"/>
              <a:ext cx="695322" cy="1111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D368C59F-25C5-4B29-9B40-030C12758022}"/>
                </a:ext>
              </a:extLst>
            </p:cNvPr>
            <p:cNvSpPr/>
            <p:nvPr/>
          </p:nvSpPr>
          <p:spPr>
            <a:xfrm>
              <a:off x="6966821" y="3048000"/>
              <a:ext cx="695322" cy="1562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742CE32E-E68D-4A90-AD86-B4F9B43224E8}"/>
                </a:ext>
              </a:extLst>
            </p:cNvPr>
            <p:cNvSpPr/>
            <p:nvPr/>
          </p:nvSpPr>
          <p:spPr>
            <a:xfrm>
              <a:off x="6966821" y="2590800"/>
              <a:ext cx="695322"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BC3E252D-2849-4853-8C3F-786F9710ED33}"/>
              </a:ext>
            </a:extLst>
          </p:cNvPr>
          <p:cNvSpPr txBox="1"/>
          <p:nvPr/>
        </p:nvSpPr>
        <p:spPr>
          <a:xfrm>
            <a:off x="7473056" y="2496780"/>
            <a:ext cx="864716" cy="369332"/>
          </a:xfrm>
          <a:prstGeom prst="rect">
            <a:avLst/>
          </a:prstGeom>
          <a:noFill/>
        </p:spPr>
        <p:txBody>
          <a:bodyPr wrap="square">
            <a:spAutoFit/>
          </a:bodyPr>
          <a:lstStyle/>
          <a:p>
            <a:r>
              <a:rPr lang="en-IN" dirty="0"/>
              <a:t> Self 1</a:t>
            </a:r>
          </a:p>
        </p:txBody>
      </p:sp>
      <p:sp>
        <p:nvSpPr>
          <p:cNvPr id="28" name="TextBox 27">
            <a:extLst>
              <a:ext uri="{FF2B5EF4-FFF2-40B4-BE49-F238E27FC236}">
                <a16:creationId xmlns:a16="http://schemas.microsoft.com/office/drawing/2014/main" id="{6F202B98-52E9-4C58-95FE-CEC95C075405}"/>
              </a:ext>
            </a:extLst>
          </p:cNvPr>
          <p:cNvSpPr txBox="1"/>
          <p:nvPr/>
        </p:nvSpPr>
        <p:spPr>
          <a:xfrm>
            <a:off x="10850317" y="2518190"/>
            <a:ext cx="864716" cy="369332"/>
          </a:xfrm>
          <a:prstGeom prst="rect">
            <a:avLst/>
          </a:prstGeom>
          <a:noFill/>
        </p:spPr>
        <p:txBody>
          <a:bodyPr wrap="square">
            <a:spAutoFit/>
          </a:bodyPr>
          <a:lstStyle/>
          <a:p>
            <a:pPr algn="r"/>
            <a:r>
              <a:rPr lang="en-IN" dirty="0"/>
              <a:t> Self 2</a:t>
            </a:r>
          </a:p>
        </p:txBody>
      </p:sp>
      <p:sp>
        <p:nvSpPr>
          <p:cNvPr id="29" name="TextBox 28">
            <a:extLst>
              <a:ext uri="{FF2B5EF4-FFF2-40B4-BE49-F238E27FC236}">
                <a16:creationId xmlns:a16="http://schemas.microsoft.com/office/drawing/2014/main" id="{D3C63CA2-91FC-4C74-96F8-1E573FAEC3F2}"/>
              </a:ext>
            </a:extLst>
          </p:cNvPr>
          <p:cNvSpPr txBox="1"/>
          <p:nvPr/>
        </p:nvSpPr>
        <p:spPr>
          <a:xfrm>
            <a:off x="6904945" y="6222087"/>
            <a:ext cx="1831544" cy="369332"/>
          </a:xfrm>
          <a:prstGeom prst="rect">
            <a:avLst/>
          </a:prstGeom>
          <a:noFill/>
        </p:spPr>
        <p:txBody>
          <a:bodyPr wrap="square">
            <a:spAutoFit/>
          </a:bodyPr>
          <a:lstStyle/>
          <a:p>
            <a:pPr algn="ctr"/>
            <a:r>
              <a:rPr lang="en-IN" dirty="0"/>
              <a:t>Less competent</a:t>
            </a:r>
          </a:p>
        </p:txBody>
      </p:sp>
      <p:sp>
        <p:nvSpPr>
          <p:cNvPr id="30" name="TextBox 29">
            <a:extLst>
              <a:ext uri="{FF2B5EF4-FFF2-40B4-BE49-F238E27FC236}">
                <a16:creationId xmlns:a16="http://schemas.microsoft.com/office/drawing/2014/main" id="{276A6632-72BD-474F-B402-FD0F3A414FAA}"/>
              </a:ext>
            </a:extLst>
          </p:cNvPr>
          <p:cNvSpPr txBox="1"/>
          <p:nvPr/>
        </p:nvSpPr>
        <p:spPr>
          <a:xfrm>
            <a:off x="10367821" y="6244001"/>
            <a:ext cx="1993186" cy="369332"/>
          </a:xfrm>
          <a:prstGeom prst="rect">
            <a:avLst/>
          </a:prstGeom>
          <a:noFill/>
        </p:spPr>
        <p:txBody>
          <a:bodyPr wrap="square">
            <a:spAutoFit/>
          </a:bodyPr>
          <a:lstStyle/>
          <a:p>
            <a:pPr algn="ctr"/>
            <a:r>
              <a:rPr lang="en-IN" dirty="0"/>
              <a:t>More competent</a:t>
            </a:r>
          </a:p>
        </p:txBody>
      </p:sp>
    </p:spTree>
    <p:extLst>
      <p:ext uri="{BB962C8B-B14F-4D97-AF65-F5344CB8AC3E}">
        <p14:creationId xmlns:p14="http://schemas.microsoft.com/office/powerpoint/2010/main" val="416987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Right Evaluation, Feeling of </a:t>
            </a:r>
            <a:r>
              <a:rPr lang="en-IN" altLang="en-US" dirty="0" err="1">
                <a:latin typeface="Arial" charset="0"/>
              </a:rPr>
              <a:t>Complimentarity</a:t>
            </a:r>
            <a:endParaRPr lang="en-IN" altLang="en-US" dirty="0">
              <a:latin typeface="Arial" charset="0"/>
            </a:endParaRPr>
          </a:p>
        </p:txBody>
      </p:sp>
      <p:graphicFrame>
        <p:nvGraphicFramePr>
          <p:cNvPr id="37891" name="Chart 5"/>
          <p:cNvGraphicFramePr>
            <a:graphicFrameLocks/>
          </p:cNvGraphicFramePr>
          <p:nvPr/>
        </p:nvGraphicFramePr>
        <p:xfrm>
          <a:off x="2997200" y="887413"/>
          <a:ext cx="6197600" cy="3810000"/>
        </p:xfrm>
        <a:graphic>
          <a:graphicData uri="http://schemas.openxmlformats.org/presentationml/2006/ole">
            <mc:AlternateContent xmlns:mc="http://schemas.openxmlformats.org/markup-compatibility/2006">
              <mc:Choice xmlns:v="urn:schemas-microsoft-com:vml" Requires="v">
                <p:oleObj spid="_x0000_s6157" name="Chart" r:id="rId3" imgW="6206266" imgH="3816427" progId="">
                  <p:embed/>
                </p:oleObj>
              </mc:Choice>
              <mc:Fallback>
                <p:oleObj name="Chart" r:id="rId3" imgW="6206266" imgH="3816427" progId="">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887413"/>
                        <a:ext cx="61976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a:cxnSpLocks/>
          </p:cNvCxnSpPr>
          <p:nvPr/>
        </p:nvCxnSpPr>
        <p:spPr>
          <a:xfrm>
            <a:off x="4724400" y="1446213"/>
            <a:ext cx="0" cy="1295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4724400" y="2741613"/>
            <a:ext cx="0" cy="1524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894" name="TextBox 13"/>
          <p:cNvSpPr txBox="1">
            <a:spLocks noChangeArrowheads="1"/>
          </p:cNvSpPr>
          <p:nvPr/>
        </p:nvSpPr>
        <p:spPr bwMode="auto">
          <a:xfrm>
            <a:off x="4737100" y="3797300"/>
            <a:ext cx="1493838" cy="369888"/>
          </a:xfrm>
          <a:prstGeom prst="rect">
            <a:avLst/>
          </a:prstGeom>
          <a:noFill/>
          <a:ln w="9525">
            <a:noFill/>
            <a:miter lim="800000"/>
            <a:headEnd/>
            <a:tailEnd/>
          </a:ln>
        </p:spPr>
        <p:txBody>
          <a:bodyPr wrap="none">
            <a:spAutoFit/>
          </a:bodyPr>
          <a:lstStyle/>
          <a:p>
            <a:r>
              <a:rPr lang="en-IN" altLang="en-US">
                <a:solidFill>
                  <a:srgbClr val="000000"/>
                </a:solidFill>
              </a:rPr>
              <a:t>Competence</a:t>
            </a:r>
          </a:p>
        </p:txBody>
      </p:sp>
      <p:sp>
        <p:nvSpPr>
          <p:cNvPr id="37895" name="TextBox 14"/>
          <p:cNvSpPr txBox="1">
            <a:spLocks noChangeArrowheads="1"/>
          </p:cNvSpPr>
          <p:nvPr/>
        </p:nvSpPr>
        <p:spPr bwMode="auto">
          <a:xfrm>
            <a:off x="4695825" y="1776413"/>
            <a:ext cx="2300288" cy="369887"/>
          </a:xfrm>
          <a:prstGeom prst="rect">
            <a:avLst/>
          </a:prstGeom>
          <a:noFill/>
          <a:ln w="9525">
            <a:noFill/>
            <a:miter lim="800000"/>
            <a:headEnd/>
            <a:tailEnd/>
          </a:ln>
        </p:spPr>
        <p:txBody>
          <a:bodyPr wrap="none">
            <a:spAutoFit/>
          </a:bodyPr>
          <a:lstStyle/>
          <a:p>
            <a:r>
              <a:rPr lang="en-IN" altLang="en-US">
                <a:solidFill>
                  <a:srgbClr val="000000"/>
                </a:solidFill>
              </a:rPr>
              <a:t>Lack of Competence</a:t>
            </a:r>
          </a:p>
        </p:txBody>
      </p:sp>
      <p:cxnSp>
        <p:nvCxnSpPr>
          <p:cNvPr id="16" name="Straight Arrow Connector 15"/>
          <p:cNvCxnSpPr>
            <a:cxnSpLocks/>
          </p:cNvCxnSpPr>
          <p:nvPr/>
        </p:nvCxnSpPr>
        <p:spPr>
          <a:xfrm>
            <a:off x="7391400" y="1468438"/>
            <a:ext cx="0" cy="6778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6091238" y="1468438"/>
            <a:ext cx="0" cy="21193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8763000" y="1468438"/>
            <a:ext cx="0" cy="15017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6096000" y="3587750"/>
            <a:ext cx="0" cy="7207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7391400" y="2146300"/>
            <a:ext cx="0" cy="21193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8763000" y="2970213"/>
            <a:ext cx="0" cy="1314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2" name="TextBox 1"/>
          <p:cNvSpPr txBox="1">
            <a:spLocks noChangeArrowheads="1"/>
          </p:cNvSpPr>
          <p:nvPr/>
        </p:nvSpPr>
        <p:spPr bwMode="auto">
          <a:xfrm>
            <a:off x="1624013" y="4968875"/>
            <a:ext cx="7196137" cy="1476375"/>
          </a:xfrm>
          <a:prstGeom prst="rect">
            <a:avLst/>
          </a:prstGeom>
          <a:noFill/>
          <a:ln w="9525">
            <a:noFill/>
            <a:miter lim="800000"/>
            <a:headEnd/>
            <a:tailEnd/>
          </a:ln>
        </p:spPr>
        <p:txBody>
          <a:bodyPr wrap="none">
            <a:spAutoFit/>
          </a:bodyPr>
          <a:lstStyle/>
          <a:p>
            <a:r>
              <a:rPr lang="en-US" altLang="en-US" u="sng"/>
              <a:t>Take-away:</a:t>
            </a:r>
          </a:p>
          <a:p>
            <a:pPr>
              <a:buFont typeface="Symbol" pitchFamily="18" charset="2"/>
              <a:buNone/>
            </a:pPr>
            <a:r>
              <a:rPr lang="en-US" altLang="en-US" b="1"/>
              <a:t>The feeling of Complementarity</a:t>
            </a:r>
          </a:p>
          <a:p>
            <a:r>
              <a:rPr lang="en-GB" altLang="en-US" b="1"/>
              <a:t>The Other is Similar to Me. We are complementary to each other</a:t>
            </a:r>
          </a:p>
          <a:p>
            <a:pPr>
              <a:buFont typeface="Symbol" pitchFamily="18" charset="2"/>
              <a:buNone/>
            </a:pPr>
            <a:endParaRPr lang="en-US" altLang="en-US"/>
          </a:p>
          <a:p>
            <a:pPr>
              <a:buFont typeface="Symbol" pitchFamily="18" charset="2"/>
              <a:buNone/>
            </a:pPr>
            <a:r>
              <a:rPr lang="en-US" altLang="en-US"/>
              <a:t>With the feeling of complementarity, other feelings naturally follow</a:t>
            </a:r>
          </a:p>
        </p:txBody>
      </p:sp>
      <p:sp>
        <p:nvSpPr>
          <p:cNvPr id="19" name="Rectangle 18"/>
          <p:cNvSpPr/>
          <p:nvPr/>
        </p:nvSpPr>
        <p:spPr>
          <a:xfrm>
            <a:off x="3657600" y="4327525"/>
            <a:ext cx="5334000" cy="528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dirty="0">
                <a:solidFill>
                  <a:schemeClr val="tx1"/>
                </a:solidFill>
              </a:rPr>
              <a:t>Me (Self</a:t>
            </a:r>
            <a:r>
              <a:rPr lang="en-IN" baseline="-25000" dirty="0">
                <a:solidFill>
                  <a:schemeClr val="tx1"/>
                </a:solidFill>
              </a:rPr>
              <a:t>1</a:t>
            </a:r>
            <a:r>
              <a:rPr lang="en-IN" dirty="0">
                <a:solidFill>
                  <a:schemeClr val="tx1"/>
                </a:solidFill>
              </a:rPr>
              <a:t>)               </a:t>
            </a:r>
            <a:r>
              <a:rPr lang="en-IN" dirty="0" err="1">
                <a:solidFill>
                  <a:schemeClr val="tx1"/>
                </a:solidFill>
              </a:rPr>
              <a:t>Self</a:t>
            </a:r>
            <a:r>
              <a:rPr lang="en-IN" baseline="-25000" dirty="0" err="1">
                <a:solidFill>
                  <a:schemeClr val="tx1"/>
                </a:solidFill>
              </a:rPr>
              <a:t>i</a:t>
            </a:r>
            <a:r>
              <a:rPr lang="en-IN" dirty="0">
                <a:solidFill>
                  <a:schemeClr val="tx1"/>
                </a:solidFill>
              </a:rPr>
              <a:t>                   </a:t>
            </a:r>
            <a:r>
              <a:rPr lang="en-IN" dirty="0" err="1">
                <a:solidFill>
                  <a:schemeClr val="tx1"/>
                </a:solidFill>
              </a:rPr>
              <a:t>Self</a:t>
            </a:r>
            <a:r>
              <a:rPr lang="en-IN" baseline="-25000" dirty="0" err="1">
                <a:solidFill>
                  <a:schemeClr val="tx1"/>
                </a:solidFill>
              </a:rPr>
              <a:t>j</a:t>
            </a:r>
            <a:r>
              <a:rPr lang="en-IN" dirty="0">
                <a:solidFill>
                  <a:schemeClr val="tx1"/>
                </a:solidFill>
              </a:rPr>
              <a:t>                   </a:t>
            </a:r>
            <a:r>
              <a:rPr lang="en-IN" dirty="0" err="1">
                <a:solidFill>
                  <a:schemeClr val="tx1"/>
                </a:solidFill>
              </a:rPr>
              <a:t>Self</a:t>
            </a:r>
            <a:r>
              <a:rPr lang="en-IN" baseline="-25000" dirty="0" err="1">
                <a:solidFill>
                  <a:schemeClr val="tx1"/>
                </a:solidFill>
              </a:rPr>
              <a:t>k</a:t>
            </a:r>
            <a:endParaRPr lang="en-IN" baseline="-25000" dirty="0">
              <a:solidFill>
                <a:schemeClr val="tx1"/>
              </a:solidFill>
            </a:endParaRPr>
          </a:p>
        </p:txBody>
      </p:sp>
      <p:sp>
        <p:nvSpPr>
          <p:cNvPr id="37904" name="TextBox 33"/>
          <p:cNvSpPr txBox="1">
            <a:spLocks noChangeArrowheads="1"/>
          </p:cNvSpPr>
          <p:nvPr/>
        </p:nvSpPr>
        <p:spPr bwMode="auto">
          <a:xfrm>
            <a:off x="76200" y="542925"/>
            <a:ext cx="1524000" cy="3138488"/>
          </a:xfrm>
          <a:prstGeom prst="rect">
            <a:avLst/>
          </a:prstGeom>
          <a:noFill/>
          <a:ln w="9525">
            <a:noFill/>
            <a:miter lim="800000"/>
            <a:headEnd/>
            <a:tailEnd/>
          </a:ln>
        </p:spPr>
        <p:txBody>
          <a:bodyPr>
            <a:spAutoFit/>
          </a:bodyPr>
          <a:lstStyle/>
          <a:p>
            <a:r>
              <a:rPr lang="en-IN" altLang="en-US">
                <a:solidFill>
                  <a:srgbClr val="000000"/>
                </a:solidFill>
              </a:rPr>
              <a:t>Intention (natural acceptance) is</a:t>
            </a:r>
          </a:p>
          <a:p>
            <a:r>
              <a:rPr lang="en-IN" altLang="en-US">
                <a:solidFill>
                  <a:srgbClr val="000000"/>
                </a:solidFill>
              </a:rPr>
              <a:t>same for all</a:t>
            </a:r>
          </a:p>
          <a:p>
            <a:endParaRPr lang="en-IN" altLang="en-US">
              <a:solidFill>
                <a:srgbClr val="000000"/>
              </a:solidFill>
            </a:endParaRPr>
          </a:p>
          <a:p>
            <a:r>
              <a:rPr lang="en-IN" altLang="en-US" b="1">
                <a:solidFill>
                  <a:srgbClr val="000000"/>
                </a:solidFill>
              </a:rPr>
              <a:t>Purpose,</a:t>
            </a:r>
          </a:p>
          <a:p>
            <a:r>
              <a:rPr lang="en-IN" altLang="en-US" b="1">
                <a:solidFill>
                  <a:srgbClr val="000000"/>
                </a:solidFill>
              </a:rPr>
              <a:t>Program and</a:t>
            </a:r>
          </a:p>
          <a:p>
            <a:r>
              <a:rPr lang="en-IN" altLang="en-US" b="1">
                <a:solidFill>
                  <a:srgbClr val="000000"/>
                </a:solidFill>
              </a:rPr>
              <a:t>Potential</a:t>
            </a:r>
          </a:p>
          <a:p>
            <a:r>
              <a:rPr lang="en-IN" altLang="en-US" b="1">
                <a:solidFill>
                  <a:srgbClr val="000000"/>
                </a:solidFill>
              </a:rPr>
              <a:t>Same for all</a:t>
            </a:r>
          </a:p>
        </p:txBody>
      </p:sp>
      <p:sp>
        <p:nvSpPr>
          <p:cNvPr id="37905" name="TextBox 33"/>
          <p:cNvSpPr txBox="1">
            <a:spLocks noChangeArrowheads="1"/>
          </p:cNvSpPr>
          <p:nvPr/>
        </p:nvSpPr>
        <p:spPr bwMode="auto">
          <a:xfrm>
            <a:off x="10526713" y="1447800"/>
            <a:ext cx="1512887" cy="3694113"/>
          </a:xfrm>
          <a:prstGeom prst="rect">
            <a:avLst/>
          </a:prstGeom>
          <a:noFill/>
          <a:ln w="9525">
            <a:noFill/>
            <a:miter lim="800000"/>
            <a:headEnd/>
            <a:tailEnd/>
          </a:ln>
        </p:spPr>
        <p:txBody>
          <a:bodyPr>
            <a:spAutoFit/>
          </a:bodyPr>
          <a:lstStyle/>
          <a:p>
            <a:r>
              <a:rPr lang="en-IN" altLang="en-US">
                <a:solidFill>
                  <a:srgbClr val="000000"/>
                </a:solidFill>
              </a:rPr>
              <a:t>Competence of various people may be quite different</a:t>
            </a:r>
          </a:p>
          <a:p>
            <a:endParaRPr lang="en-IN" altLang="en-US">
              <a:solidFill>
                <a:srgbClr val="000000"/>
              </a:solidFill>
            </a:endParaRPr>
          </a:p>
          <a:p>
            <a:r>
              <a:rPr lang="en-IN" altLang="en-US" b="1">
                <a:solidFill>
                  <a:srgbClr val="000000"/>
                </a:solidFill>
              </a:rPr>
              <a:t>Respect = Right evaluation </a:t>
            </a:r>
          </a:p>
          <a:p>
            <a:endParaRPr lang="en-IN" altLang="en-US">
              <a:solidFill>
                <a:srgbClr val="000000"/>
              </a:solidFill>
            </a:endParaRPr>
          </a:p>
          <a:p>
            <a:r>
              <a:rPr lang="en-IN" altLang="en-US">
                <a:solidFill>
                  <a:srgbClr val="000000"/>
                </a:solidFill>
              </a:rPr>
              <a:t>(of intention and competence)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615E-21A5-428D-AE6E-B5F137415150}"/>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8319E9A0-36C9-4F78-B71A-73B50F1F56AC}"/>
              </a:ext>
            </a:extLst>
          </p:cNvPr>
          <p:cNvSpPr>
            <a:spLocks noGrp="1"/>
          </p:cNvSpPr>
          <p:nvPr>
            <p:ph type="body" sz="quarter" idx="13"/>
          </p:nvPr>
        </p:nvSpPr>
        <p:spPr/>
        <p:txBody>
          <a:bodyPr/>
          <a:lstStyle/>
          <a:p>
            <a:endParaRPr lang="en-IN"/>
          </a:p>
        </p:txBody>
      </p:sp>
      <p:pic>
        <p:nvPicPr>
          <p:cNvPr id="4" name="Picture 3">
            <a:extLst>
              <a:ext uri="{FF2B5EF4-FFF2-40B4-BE49-F238E27FC236}">
                <a16:creationId xmlns:a16="http://schemas.microsoft.com/office/drawing/2014/main" id="{A2F3CCFC-9FAE-4F51-AB69-3AFED26B6657}"/>
              </a:ext>
            </a:extLst>
          </p:cNvPr>
          <p:cNvPicPr>
            <a:picLocks noChangeAspect="1"/>
          </p:cNvPicPr>
          <p:nvPr/>
        </p:nvPicPr>
        <p:blipFill>
          <a:blip r:embed="rId2"/>
          <a:stretch>
            <a:fillRect/>
          </a:stretch>
        </p:blipFill>
        <p:spPr>
          <a:xfrm>
            <a:off x="0" y="-297"/>
            <a:ext cx="12192000" cy="6858000"/>
          </a:xfrm>
          <a:prstGeom prst="rect">
            <a:avLst/>
          </a:prstGeom>
        </p:spPr>
      </p:pic>
    </p:spTree>
    <p:extLst>
      <p:ext uri="{BB962C8B-B14F-4D97-AF65-F5344CB8AC3E}">
        <p14:creationId xmlns:p14="http://schemas.microsoft.com/office/powerpoint/2010/main" val="18674040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Expression of Respect – </a:t>
            </a:r>
            <a:r>
              <a:rPr lang="en-IN" altLang="en-US" dirty="0">
                <a:latin typeface="Arial" charset="0"/>
                <a:cs typeface="Arial" charset="0"/>
              </a:rPr>
              <a:t>Complementariness</a:t>
            </a:r>
            <a:endParaRPr lang="en-US" altLang="en-US" dirty="0">
              <a:latin typeface="Arial" charset="0"/>
            </a:endParaRPr>
          </a:p>
        </p:txBody>
      </p:sp>
      <p:sp>
        <p:nvSpPr>
          <p:cNvPr id="38915" name="Text Placeholder 2"/>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0" indent="0">
              <a:buFont typeface="Symbol" pitchFamily="18" charset="2"/>
              <a:buNone/>
            </a:pPr>
            <a:r>
              <a:rPr lang="en-IN" altLang="en-US" dirty="0">
                <a:latin typeface="Arial" charset="0"/>
                <a:cs typeface="Arial" charset="0"/>
              </a:rPr>
              <a:t>a person with more understanding will be more responsible in relationship, help those with less understanding to develop</a:t>
            </a:r>
          </a:p>
          <a:p>
            <a:pPr marL="0" indent="0">
              <a:buFont typeface="Symbol" pitchFamily="18" charset="2"/>
              <a:buNone/>
            </a:pPr>
            <a:r>
              <a:rPr lang="en-IN" altLang="en-US" dirty="0">
                <a:latin typeface="Arial" charset="0"/>
                <a:cs typeface="Arial" charset="0"/>
              </a:rPr>
              <a:t>A</a:t>
            </a:r>
            <a:r>
              <a:rPr altLang="en-US" dirty="0">
                <a:latin typeface="Arial" charset="0"/>
                <a:cs typeface="Arial" charset="0"/>
              </a:rPr>
              <a:t> person with less understanding will seek out those with more understanding and take their help</a:t>
            </a:r>
          </a:p>
          <a:p>
            <a:pPr marL="0" indent="0">
              <a:buFont typeface="Symbol" pitchFamily="18" charset="2"/>
              <a:buNone/>
            </a:pPr>
            <a:endParaRPr altLang="en-US" dirty="0">
              <a:latin typeface="Arial" charset="0"/>
              <a:cs typeface="Arial" charset="0"/>
            </a:endParaRPr>
          </a:p>
          <a:p>
            <a:pPr marL="0" indent="0">
              <a:buFont typeface="Symbol" pitchFamily="18" charset="2"/>
              <a:buNone/>
            </a:pPr>
            <a:r>
              <a:rPr altLang="en-US" dirty="0">
                <a:latin typeface="Arial" charset="0"/>
                <a:cs typeface="Arial" charset="0"/>
              </a:rPr>
              <a:t>a person with greater physical strength will choose to do the heavy work</a:t>
            </a:r>
          </a:p>
          <a:p>
            <a:pPr marL="0" indent="0">
              <a:buFont typeface="Symbol" pitchFamily="18" charset="2"/>
              <a:buNone/>
            </a:pPr>
            <a:endParaRPr altLang="en-US" dirty="0">
              <a:latin typeface="Arial" charset="0"/>
              <a:cs typeface="Arial" charset="0"/>
            </a:endParaRPr>
          </a:p>
          <a:p>
            <a:pPr marL="0" indent="0">
              <a:buFont typeface="Symbol" pitchFamily="18" charset="2"/>
              <a:buNone/>
            </a:pPr>
            <a:r>
              <a:rPr altLang="en-US" dirty="0">
                <a:latin typeface="Arial" charset="0"/>
                <a:cs typeface="Arial" charset="0"/>
              </a:rPr>
              <a:t>a person at a higher post will be more responsible, will coordinate to ensure more harmony in the larger order, for the development of the people in his/her circle of influence</a:t>
            </a:r>
            <a:r>
              <a:rPr lang="en-IN" altLang="en-US" dirty="0">
                <a:latin typeface="Arial" charset="0"/>
                <a:cs typeface="Arial" charset="0"/>
              </a:rPr>
              <a:t>…</a:t>
            </a:r>
            <a:endParaRPr altLang="en-US" dirty="0">
              <a:latin typeface="Arial" charset="0"/>
              <a:cs typeface="Arial" charset="0"/>
            </a:endParaRPr>
          </a:p>
          <a:p>
            <a:pPr marL="0" indent="0">
              <a:buFont typeface="Symbol" pitchFamily="18" charset="2"/>
              <a:buNone/>
            </a:pPr>
            <a:endParaRPr altLang="en-US" dirty="0">
              <a:latin typeface="Arial" charset="0"/>
              <a:cs typeface="Arial" charset="0"/>
            </a:endParaRPr>
          </a:p>
          <a:p>
            <a:pPr marL="0" indent="0">
              <a:buNone/>
            </a:pPr>
            <a:r>
              <a:rPr lang="en-US" altLang="en-US" dirty="0">
                <a:latin typeface="Arial" charset="0"/>
                <a:cs typeface="Arial" charset="0"/>
              </a:rPr>
              <a:t>All the specific characteristics at the level of self and body, as well as available physical facility will be used to express that complementarity</a:t>
            </a:r>
          </a:p>
          <a:p>
            <a:pPr marL="0" indent="0">
              <a:buFont typeface="Symbol" pitchFamily="18" charset="2"/>
              <a:buNone/>
            </a:pPr>
            <a:endParaRPr lang="en-GB" altLang="en-US" dirty="0">
              <a:latin typeface="Arial" charset="0"/>
              <a:cs typeface="Arial" charset="0"/>
            </a:endParaRPr>
          </a:p>
          <a:p>
            <a:pPr marL="0" indent="0">
              <a:buNone/>
            </a:pPr>
            <a:r>
              <a:rPr lang="en-GB" altLang="en-US" dirty="0">
                <a:latin typeface="Arial" charset="0"/>
                <a:cs typeface="Arial" charset="0"/>
              </a:rPr>
              <a:t>With the feeling of complementariness, other feelings naturally follow</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altLang="en-US">
                <a:latin typeface="Arial" charset="0"/>
              </a:rPr>
              <a:t>I evaluate on the basis of body, physical facility or belief (preconditioning). I compare, compete, differentiate…</a:t>
            </a:r>
          </a:p>
          <a:p>
            <a:pPr>
              <a:buFont typeface="Arial" charset="0"/>
              <a:buNone/>
            </a:pPr>
            <a:endParaRPr lang="en-US" altLang="en-US" sz="200">
              <a:solidFill>
                <a:srgbClr val="1E00AA"/>
              </a:solidFill>
              <a:latin typeface="Arial" charset="0"/>
            </a:endParaRPr>
          </a:p>
          <a:p>
            <a:pPr>
              <a:buFont typeface="Arial" charset="0"/>
              <a:buNone/>
            </a:pPr>
            <a:r>
              <a:rPr lang="en-US" altLang="en-US">
                <a:solidFill>
                  <a:srgbClr val="1E00AA"/>
                </a:solidFill>
                <a:latin typeface="Arial" charset="0"/>
              </a:rPr>
              <a:t>I am different from the other</a:t>
            </a:r>
          </a:p>
          <a:p>
            <a:pPr>
              <a:buFont typeface="Arial" charset="0"/>
              <a:buNone/>
            </a:pPr>
            <a:r>
              <a:rPr lang="en-US" altLang="en-US" b="1">
                <a:latin typeface="Arial" charset="0"/>
              </a:rPr>
              <a:t>We are competitors</a:t>
            </a:r>
          </a:p>
          <a:p>
            <a:pPr>
              <a:buFont typeface="Arial" charset="0"/>
              <a:buNone/>
            </a:pPr>
            <a:endParaRPr lang="en-US" altLang="en-US" sz="1600">
              <a:latin typeface="Arial" charset="0"/>
            </a:endParaRPr>
          </a:p>
          <a:p>
            <a:pPr>
              <a:buFont typeface="Arial" charset="0"/>
              <a:buNone/>
            </a:pPr>
            <a:r>
              <a:rPr lang="en-US" altLang="en-US">
                <a:latin typeface="Arial" charset="0"/>
              </a:rPr>
              <a:t>I make effort to accentuate the difference, to manipulate, exploit the other</a:t>
            </a:r>
            <a:endParaRPr lang="en-GB" altLang="en-US">
              <a:latin typeface="Arial" charset="0"/>
            </a:endParaRPr>
          </a:p>
        </p:txBody>
      </p:sp>
      <p:sp>
        <p:nvSpPr>
          <p:cNvPr id="6" name="Content Placeholder 5"/>
          <p:cNvSpPr>
            <a:spLocks noGrp="1"/>
          </p:cNvSpPr>
          <p:nvPr>
            <p:ph sz="half" idx="2"/>
          </p:nvPr>
        </p:nvSpPr>
        <p:spPr>
          <a:xfrm>
            <a:off x="6210300" y="609600"/>
            <a:ext cx="5981700" cy="5943600"/>
          </a:xfrm>
        </p:spPr>
        <p:txBody>
          <a:bodyPr/>
          <a:lstStyle/>
          <a:p>
            <a:pPr marL="457200" indent="-457200">
              <a:buFont typeface="Arial" panose="020B0604020202020204" pitchFamily="34" charset="0"/>
              <a:buNone/>
              <a:defRPr/>
            </a:pPr>
            <a:r>
              <a:rPr lang="en-US" dirty="0"/>
              <a:t>1. Our purpose (Natural Acceptance) is same</a:t>
            </a:r>
          </a:p>
          <a:p>
            <a:pPr marL="457200" indent="-457200">
              <a:buFont typeface="Arial" panose="020B0604020202020204" pitchFamily="34" charset="0"/>
              <a:buNone/>
              <a:defRPr/>
            </a:pPr>
            <a:r>
              <a:rPr lang="en-US" dirty="0"/>
              <a:t>2. Our program is same</a:t>
            </a:r>
          </a:p>
          <a:p>
            <a:pPr marL="457200" indent="-457200">
              <a:buFont typeface="Arial" panose="020B0604020202020204" pitchFamily="34" charset="0"/>
              <a:buNone/>
              <a:defRPr/>
            </a:pPr>
            <a:r>
              <a:rPr lang="en-US" dirty="0"/>
              <a:t>3. Our potential is same</a:t>
            </a:r>
          </a:p>
          <a:p>
            <a:pPr>
              <a:buFont typeface="Symbol" pitchFamily="18" charset="2"/>
              <a:buNone/>
              <a:defRPr/>
            </a:pPr>
            <a:r>
              <a:rPr lang="en-GB" dirty="0">
                <a:solidFill>
                  <a:srgbClr val="1E00AA"/>
                </a:solidFill>
              </a:rPr>
              <a:t>The other is similar to me</a:t>
            </a:r>
          </a:p>
          <a:p>
            <a:pPr>
              <a:buFont typeface="Symbol" pitchFamily="18" charset="2"/>
              <a:buNone/>
              <a:defRPr/>
            </a:pPr>
            <a:r>
              <a:rPr lang="en-GB" b="1" dirty="0"/>
              <a:t>We are complementary </a:t>
            </a:r>
            <a:r>
              <a:rPr lang="en-US" b="1" dirty="0"/>
              <a:t>to each other</a:t>
            </a:r>
          </a:p>
          <a:p>
            <a:pPr>
              <a:buFont typeface="Symbol" pitchFamily="18" charset="2"/>
              <a:buNone/>
              <a:defRPr/>
            </a:pPr>
            <a:endParaRPr lang="en-US" sz="1200" dirty="0"/>
          </a:p>
          <a:p>
            <a:pPr>
              <a:buFont typeface="Symbol" pitchFamily="18" charset="2"/>
              <a:buNone/>
              <a:defRPr/>
            </a:pPr>
            <a:r>
              <a:rPr lang="en-US" dirty="0"/>
              <a:t>If the other has more understanding than me</a:t>
            </a:r>
          </a:p>
          <a:p>
            <a:pPr>
              <a:buFont typeface="Symbol" pitchFamily="18" charset="2"/>
              <a:buNone/>
              <a:defRPr/>
            </a:pPr>
            <a:r>
              <a:rPr lang="en-US" sz="1800" dirty="0"/>
              <a:t>	- I am committed to understand from the other</a:t>
            </a:r>
          </a:p>
          <a:p>
            <a:pPr>
              <a:buFont typeface="Symbol" pitchFamily="18" charset="2"/>
              <a:buNone/>
              <a:defRPr/>
            </a:pPr>
            <a:r>
              <a:rPr lang="en-US" dirty="0"/>
              <a:t>If I have more understanding</a:t>
            </a:r>
            <a:endParaRPr lang="en-US" b="1" dirty="0">
              <a:latin typeface="Arial" charset="0"/>
              <a:cs typeface="Arial" charset="0"/>
            </a:endParaRPr>
          </a:p>
          <a:p>
            <a:pPr marL="457200" indent="-457200">
              <a:buFont typeface="Arial" panose="020B0604020202020204" pitchFamily="34" charset="0"/>
              <a:buNone/>
              <a:defRPr/>
            </a:pPr>
            <a:r>
              <a:rPr lang="en-US" sz="1800" dirty="0">
                <a:latin typeface="Arial" charset="0"/>
                <a:cs typeface="Arial" charset="0"/>
              </a:rPr>
              <a:t>   1. I live with responsibility with the other</a:t>
            </a:r>
          </a:p>
          <a:p>
            <a:pPr marL="457200" indent="-457200">
              <a:buFont typeface="Arial" panose="020B0604020202020204" pitchFamily="34" charset="0"/>
              <a:buNone/>
              <a:defRPr/>
            </a:pPr>
            <a:r>
              <a:rPr lang="en-US" sz="1800" dirty="0">
                <a:latin typeface="Arial" charset="0"/>
                <a:cs typeface="Arial" charset="0"/>
              </a:rPr>
              <a:t>   2. I am committed to facilitate understanding in the other (once the other is assured in relationship, and not before that)</a:t>
            </a:r>
          </a:p>
        </p:txBody>
      </p:sp>
      <p:sp>
        <p:nvSpPr>
          <p:cNvPr id="39940" name="Title 3"/>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Differentiation					Respect </a:t>
            </a:r>
            <a:r>
              <a:rPr lang="en-GB" altLang="en-US">
                <a:latin typeface="Arial" charset="0"/>
              </a:rPr>
              <a:t>– on the basis of Self </a:t>
            </a:r>
          </a:p>
        </p:txBody>
      </p:sp>
      <p:cxnSp>
        <p:nvCxnSpPr>
          <p:cNvPr id="7" name="Straight Connector 6"/>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24588" y="2895600"/>
            <a:ext cx="5891212" cy="228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9943" name="Picture 2"/>
          <p:cNvPicPr>
            <a:picLocks noChangeAspect="1" noChangeArrowheads="1"/>
          </p:cNvPicPr>
          <p:nvPr/>
        </p:nvPicPr>
        <p:blipFill>
          <a:blip r:embed="rId2"/>
          <a:srcRect/>
          <a:stretch>
            <a:fillRect/>
          </a:stretch>
        </p:blipFill>
        <p:spPr bwMode="auto">
          <a:xfrm>
            <a:off x="228600" y="4165600"/>
            <a:ext cx="6161088" cy="2190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Sum Up</a:t>
            </a:r>
          </a:p>
        </p:txBody>
      </p:sp>
      <p:sp>
        <p:nvSpPr>
          <p:cNvPr id="14339" name="Text Placeholder 5"/>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buNone/>
            </a:pPr>
            <a:r>
              <a:rPr lang="en-US" altLang="en-US" dirty="0"/>
              <a:t>Respect is right evaluation</a:t>
            </a:r>
          </a:p>
          <a:p>
            <a:pPr marL="0" indent="0">
              <a:buNone/>
            </a:pPr>
            <a:r>
              <a:rPr lang="en-US" altLang="en-US" dirty="0"/>
              <a:t>= right evaluation of intention (natural acceptance) and right evaluation of competence</a:t>
            </a:r>
          </a:p>
          <a:p>
            <a:pPr marL="0" indent="0">
              <a:buNone/>
            </a:pPr>
            <a:r>
              <a:rPr lang="en-US" altLang="en-US" dirty="0"/>
              <a:t>(competence is the portion of imagination that is guided by natural acceptance)</a:t>
            </a:r>
          </a:p>
          <a:p>
            <a:pPr>
              <a:buFont typeface="Symbol" pitchFamily="18" charset="2"/>
              <a:buNone/>
              <a:defRPr/>
            </a:pPr>
            <a:endParaRPr lang="en-US" dirty="0">
              <a:solidFill>
                <a:srgbClr val="FF0000"/>
              </a:solidFill>
              <a:latin typeface="Arial" charset="0"/>
              <a:cs typeface="Arial" charset="0"/>
            </a:endParaRPr>
          </a:p>
          <a:p>
            <a:pPr>
              <a:buFont typeface="Symbol" pitchFamily="18" charset="2"/>
              <a:buNone/>
              <a:defRPr/>
            </a:pPr>
            <a:r>
              <a:rPr lang="en-US" dirty="0">
                <a:solidFill>
                  <a:srgbClr val="FF0000"/>
                </a:solidFill>
                <a:latin typeface="Arial" charset="0"/>
                <a:cs typeface="Arial" charset="0"/>
              </a:rPr>
              <a:t>Under evaluation, over evaluation or otherwise evaluation is disrespect</a:t>
            </a:r>
          </a:p>
          <a:p>
            <a:pPr>
              <a:buFont typeface="Symbol" pitchFamily="18" charset="2"/>
              <a:buNone/>
              <a:defRPr/>
            </a:pPr>
            <a:endParaRPr lang="en-US" dirty="0">
              <a:solidFill>
                <a:srgbClr val="FF0000"/>
              </a:solidFill>
              <a:latin typeface="Arial" charset="0"/>
              <a:cs typeface="Arial" charset="0"/>
            </a:endParaRPr>
          </a:p>
          <a:p>
            <a:pPr>
              <a:buFont typeface="Symbol" pitchFamily="18" charset="2"/>
              <a:buNone/>
              <a:defRPr/>
            </a:pPr>
            <a:r>
              <a:rPr b="1" dirty="0">
                <a:latin typeface="Arial" charset="0"/>
                <a:cs typeface="Arial" charset="0"/>
              </a:rPr>
              <a:t>Respect</a:t>
            </a:r>
            <a:r>
              <a:rPr dirty="0">
                <a:latin typeface="Arial" charset="0"/>
                <a:cs typeface="Arial" charset="0"/>
              </a:rPr>
              <a:t> (on the basis of Self) – The other is like me, </a:t>
            </a:r>
            <a:r>
              <a:rPr b="1" dirty="0">
                <a:latin typeface="Arial" charset="0"/>
                <a:cs typeface="Arial" charset="0"/>
              </a:rPr>
              <a:t>w</a:t>
            </a:r>
            <a:r>
              <a:rPr lang="en-GB" b="1" dirty="0">
                <a:latin typeface="Arial" charset="0"/>
                <a:cs typeface="Arial" charset="0"/>
              </a:rPr>
              <a:t>e are complementary to each other</a:t>
            </a:r>
          </a:p>
          <a:p>
            <a:pPr>
              <a:buFont typeface="Symbol" pitchFamily="18" charset="2"/>
              <a:buNone/>
              <a:defRPr/>
            </a:pPr>
            <a:endParaRPr lang="en-GB" sz="600" dirty="0">
              <a:latin typeface="Arial" charset="0"/>
              <a:cs typeface="Arial" charset="0"/>
            </a:endParaRPr>
          </a:p>
          <a:p>
            <a:pPr>
              <a:buFont typeface="Symbol" pitchFamily="18" charset="2"/>
              <a:buNone/>
              <a:defRPr/>
            </a:pPr>
            <a:r>
              <a:rPr lang="en-GB" dirty="0">
                <a:latin typeface="Arial" charset="0"/>
                <a:cs typeface="Arial" charset="0"/>
              </a:rPr>
              <a:t>The only difference is in our level of understanding (how much of our desire, thought and expectation is on the basis of our Natural Acceptance)</a:t>
            </a:r>
            <a:endParaRPr dirty="0">
              <a:latin typeface="Arial" charset="0"/>
              <a:cs typeface="Arial" charset="0"/>
              <a:sym typeface="Wingdings" pitchFamily="2" charset="2"/>
            </a:endParaRPr>
          </a:p>
          <a:p>
            <a:pPr>
              <a:buFont typeface="Symbol" pitchFamily="18" charset="2"/>
              <a:buNone/>
              <a:defRPr/>
            </a:pPr>
            <a:endParaRPr lang="en-GB" sz="600" dirty="0">
              <a:latin typeface="Arial" charset="0"/>
              <a:cs typeface="Arial" charset="0"/>
            </a:endParaRPr>
          </a:p>
          <a:p>
            <a:pPr marL="685800" lvl="1" indent="-457200">
              <a:buFont typeface="Wingdings" pitchFamily="2" charset="2"/>
              <a:buNone/>
              <a:defRPr/>
            </a:pPr>
            <a:r>
              <a:rPr b="1" dirty="0"/>
              <a:t>If the other has more understanding</a:t>
            </a:r>
            <a:r>
              <a:rPr dirty="0"/>
              <a:t>, he is more responsible than me</a:t>
            </a:r>
          </a:p>
          <a:p>
            <a:pPr marL="1128713" lvl="3" indent="-457200">
              <a:defRPr/>
            </a:pPr>
            <a:r>
              <a:rPr sz="2000" dirty="0"/>
              <a:t>I am committed to understand from the other</a:t>
            </a:r>
          </a:p>
          <a:p>
            <a:pPr lvl="1">
              <a:buFont typeface="Symbol" pitchFamily="18" charset="2"/>
              <a:buNone/>
              <a:defRPr/>
            </a:pPr>
            <a:endParaRPr sz="600" dirty="0"/>
          </a:p>
          <a:p>
            <a:pPr lvl="1">
              <a:buFont typeface="Symbol" pitchFamily="18" charset="2"/>
              <a:buNone/>
              <a:defRPr/>
            </a:pPr>
            <a:r>
              <a:rPr b="1" dirty="0"/>
              <a:t>If I have more understanding</a:t>
            </a:r>
            <a:r>
              <a:rPr dirty="0"/>
              <a:t>, I am more responsible than the other</a:t>
            </a:r>
            <a:endParaRPr b="1" dirty="0">
              <a:latin typeface="Arial" charset="0"/>
              <a:cs typeface="Arial" charset="0"/>
            </a:endParaRPr>
          </a:p>
          <a:p>
            <a:pPr marL="1128713" lvl="3" indent="-457200">
              <a:defRPr/>
            </a:pPr>
            <a:r>
              <a:rPr sz="2000" dirty="0">
                <a:latin typeface="Arial" charset="0"/>
                <a:cs typeface="Arial" charset="0"/>
              </a:rPr>
              <a:t>I live with responsibility with the other, unconditionally, unperturbed by the </a:t>
            </a:r>
            <a:r>
              <a:rPr sz="2000" dirty="0" err="1">
                <a:latin typeface="Arial" charset="0"/>
                <a:cs typeface="Arial" charset="0"/>
              </a:rPr>
              <a:t>behaviour</a:t>
            </a:r>
            <a:r>
              <a:rPr sz="2000" dirty="0">
                <a:latin typeface="Arial" charset="0"/>
                <a:cs typeface="Arial" charset="0"/>
              </a:rPr>
              <a:t> of the other</a:t>
            </a:r>
          </a:p>
          <a:p>
            <a:pPr marL="1128713" lvl="3" indent="-457200">
              <a:defRPr/>
            </a:pPr>
            <a:r>
              <a:rPr sz="2000" dirty="0">
                <a:latin typeface="Arial" charset="0"/>
                <a:cs typeface="Arial" charset="0"/>
              </a:rPr>
              <a:t>I am committed to </a:t>
            </a:r>
            <a:r>
              <a:rPr lang="en-IN" sz="2000" dirty="0">
                <a:latin typeface="Arial" charset="0"/>
                <a:cs typeface="Arial" charset="0"/>
              </a:rPr>
              <a:t>facilitate</a:t>
            </a:r>
            <a:r>
              <a:rPr sz="2000" dirty="0">
                <a:latin typeface="Arial" charset="0"/>
                <a:cs typeface="Arial" charset="0"/>
              </a:rPr>
              <a:t> understanding in the other 					      (once the other is assured in relationship, and not before that)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0"/>
          <p:cNvSpPr>
            <a:spLocks noGrp="1"/>
          </p:cNvSpPr>
          <p:nvPr>
            <p:ph type="ctrTitle"/>
          </p:nvPr>
        </p:nvSpPr>
        <p:spPr bwMode="auto">
          <a:xfrm>
            <a:off x="1828800" y="0"/>
            <a:ext cx="8610600" cy="6324600"/>
          </a:xfrm>
          <a:noFill/>
          <a:ln>
            <a:miter lim="800000"/>
            <a:headEnd/>
            <a:tailEnd/>
          </a:ln>
        </p:spPr>
        <p:txBody>
          <a:bodyPr vert="horz" wrap="square" lIns="91440" tIns="45720" rIns="91440" bIns="45720" numCol="1" anchorCtr="0" compatLnSpc="1">
            <a:prstTxWarp prst="textNoShape">
              <a:avLst/>
            </a:prstTxWarp>
          </a:bodyPr>
          <a:lstStyle/>
          <a:p>
            <a:pPr marL="457200" indent="-457200" algn="ctr"/>
            <a:r>
              <a:rPr lang="en-GB" altLang="en-US" sz="3600">
                <a:cs typeface="Arial" charset="0"/>
              </a:rPr>
              <a:t>Self Reflection</a:t>
            </a:r>
            <a:br>
              <a:rPr lang="en-GB" altLang="en-US" sz="3600">
                <a:cs typeface="Arial" charset="0"/>
              </a:rPr>
            </a:br>
            <a:br>
              <a:rPr lang="en-GB" altLang="en-US" sz="3600">
                <a:cs typeface="Arial" charset="0"/>
              </a:rPr>
            </a:br>
            <a:br>
              <a:rPr lang="en-GB" altLang="en-US" sz="3600">
                <a:cs typeface="Arial" charset="0"/>
              </a:rPr>
            </a:br>
            <a:br>
              <a:rPr lang="en-GB" altLang="en-US" sz="3600">
                <a:cs typeface="Arial" charset="0"/>
              </a:rPr>
            </a:br>
            <a:br>
              <a:rPr lang="en-GB" altLang="en-US" sz="3600">
                <a:cs typeface="Arial" charset="0"/>
              </a:rPr>
            </a:br>
            <a:endParaRPr lang="en-GB" altLang="en-US">
              <a:cs typeface="Arial"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Self Reflection</a:t>
            </a:r>
          </a:p>
        </p:txBody>
      </p:sp>
      <p:sp>
        <p:nvSpPr>
          <p:cNvPr id="45059" name="Text Placeholder 2"/>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0" indent="0">
              <a:buFont typeface="Symbol" pitchFamily="18" charset="2"/>
              <a:buNone/>
              <a:defRPr/>
            </a:pPr>
            <a:r>
              <a:rPr lang="en-IN" dirty="0"/>
              <a:t>Reflect on the members of your family (or your friends)</a:t>
            </a:r>
          </a:p>
          <a:p>
            <a:pPr marL="0" indent="0">
              <a:buNone/>
              <a:defRPr/>
            </a:pPr>
            <a:r>
              <a:rPr lang="en-US" altLang="en-US" dirty="0"/>
              <a:t>Does each person have a different level of competence?</a:t>
            </a:r>
          </a:p>
          <a:p>
            <a:pPr marL="0" indent="0">
              <a:buFont typeface="Symbol" pitchFamily="18" charset="2"/>
              <a:buNone/>
              <a:defRPr/>
            </a:pPr>
            <a:r>
              <a:rPr lang="en-IN" dirty="0"/>
              <a:t>Check if you do the right evaluation, over-evaluation, under-evaluation or otherwise-evaluation of their competence</a:t>
            </a:r>
          </a:p>
          <a:p>
            <a:pPr marL="0" indent="0">
              <a:buNone/>
              <a:defRPr/>
            </a:pPr>
            <a:r>
              <a:rPr lang="en-US" altLang="en-US" dirty="0">
                <a:latin typeface="Arial" charset="0"/>
                <a:cs typeface="Arial" charset="0"/>
              </a:rPr>
              <a:t>Are you also evaluating yourself? </a:t>
            </a:r>
          </a:p>
          <a:p>
            <a:pPr marL="0" indent="0">
              <a:buNone/>
              <a:defRPr/>
            </a:pPr>
            <a:r>
              <a:rPr lang="en-US" altLang="en-US" dirty="0">
                <a:latin typeface="Arial" charset="0"/>
                <a:cs typeface="Arial" charset="0"/>
              </a:rPr>
              <a:t>Is your own evaluation the right evaluation, over evaluation, or otherwise evaluation?</a:t>
            </a:r>
          </a:p>
          <a:p>
            <a:pPr marL="0" indent="0">
              <a:buNone/>
              <a:defRPr/>
            </a:pPr>
            <a:endParaRPr lang="en-US" altLang="en-US" dirty="0">
              <a:latin typeface="Arial" charset="0"/>
              <a:cs typeface="Arial" charset="0"/>
            </a:endParaRPr>
          </a:p>
          <a:p>
            <a:pPr marL="0" indent="0">
              <a:buNone/>
              <a:defRPr/>
            </a:pPr>
            <a:r>
              <a:rPr lang="en-US" altLang="en-US" dirty="0">
                <a:latin typeface="Arial" charset="0"/>
                <a:cs typeface="Arial" charset="0"/>
              </a:rPr>
              <a:t>Do you see them as similar to you or do you feel you are different from them? </a:t>
            </a:r>
          </a:p>
          <a:p>
            <a:pPr marL="0" indent="0">
              <a:buNone/>
              <a:defRPr/>
            </a:pPr>
            <a:r>
              <a:rPr lang="en-US" altLang="en-US" dirty="0">
                <a:latin typeface="Arial" charset="0"/>
                <a:cs typeface="Arial" charset="0"/>
              </a:rPr>
              <a:t>If yes, in what respect do you feel you are different? How do you feel about these </a:t>
            </a:r>
            <a:r>
              <a:rPr lang="en-US" altLang="en-US">
                <a:latin typeface="Arial" charset="0"/>
                <a:cs typeface="Arial" charset="0"/>
              </a:rPr>
              <a:t>differences?</a:t>
            </a:r>
          </a:p>
          <a:p>
            <a:pPr marL="0" indent="0">
              <a:buNone/>
              <a:defRPr/>
            </a:pPr>
            <a:endParaRPr lang="en-US" altLang="en-US" dirty="0">
              <a:latin typeface="Arial" charset="0"/>
              <a:cs typeface="Arial" charset="0"/>
            </a:endParaRPr>
          </a:p>
          <a:p>
            <a:pPr marL="0" indent="0">
              <a:buNone/>
              <a:defRPr/>
            </a:pPr>
            <a:r>
              <a:rPr lang="en-US" altLang="en-US" dirty="0">
                <a:latin typeface="Arial" charset="0"/>
                <a:cs typeface="Arial" charset="0"/>
              </a:rPr>
              <a:t>Are you complimentary to them?</a:t>
            </a:r>
          </a:p>
          <a:p>
            <a:pPr marL="0" indent="0">
              <a:buNone/>
              <a:defRPr/>
            </a:pPr>
            <a:r>
              <a:rPr lang="en-US" altLang="en-US" dirty="0">
                <a:latin typeface="Arial" charset="0"/>
                <a:cs typeface="Arial" charset="0"/>
              </a:rPr>
              <a:t>How can you be more complimentary to them? i.e., </a:t>
            </a:r>
            <a:r>
              <a:rPr lang="en-US" altLang="en-US" dirty="0"/>
              <a:t>with these different levels of competence, what program can you make to ensure complementariness with every member of the family?</a:t>
            </a:r>
          </a:p>
          <a:p>
            <a:pPr marL="0" indent="0">
              <a:buNone/>
              <a:defRPr/>
            </a:pPr>
            <a:endParaRPr lang="en-US" altLang="en-US" dirty="0">
              <a:latin typeface="Arial" charset="0"/>
              <a:cs typeface="Arial" charset="0"/>
            </a:endParaRPr>
          </a:p>
          <a:p>
            <a:pPr marL="0" indent="0">
              <a:buFont typeface="Symbol" pitchFamily="18" charset="2"/>
              <a:buNone/>
              <a:defRPr/>
            </a:pPr>
            <a:endParaRPr lang="en-IN" dirty="0"/>
          </a:p>
          <a:p>
            <a:pPr marL="0" indent="0">
              <a:buNone/>
              <a:defRPr/>
            </a:pPr>
            <a:endParaRPr lang="en-US" altLang="en-US" dirty="0">
              <a:latin typeface="Arial" charset="0"/>
              <a:cs typeface="Arial" charset="0"/>
            </a:endParaRPr>
          </a:p>
          <a:p>
            <a:pPr marL="0" indent="0">
              <a:buFont typeface="Symbol" pitchFamily="18" charset="2"/>
              <a:buNone/>
              <a:defRPr/>
            </a:pPr>
            <a:endParaRPr lang="en-IN"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ubtitle 4"/>
          <p:cNvSpPr>
            <a:spLocks noGrp="1" noChangeArrowheads="1"/>
          </p:cNvSpPr>
          <p:nvPr>
            <p:ph type="subTitle" idx="1"/>
          </p:nvPr>
        </p:nvSpPr>
        <p:spPr>
          <a:xfrm>
            <a:off x="1709738" y="3900488"/>
            <a:ext cx="7840662" cy="369887"/>
          </a:xfrm>
          <a:noFill/>
          <a:ln>
            <a:miter lim="800000"/>
            <a:headEnd/>
            <a:tailEnd/>
          </a:ln>
        </p:spPr>
        <p:txBody>
          <a:bodyPr vert="horz" wrap="square" lIns="91440" tIns="45720" rIns="91440" bIns="45720" numCol="1" anchor="t" anchorCtr="0" compatLnSpc="1">
            <a:prstTxWarp prst="textNoShape">
              <a:avLst/>
            </a:prstTxWarp>
          </a:bodyPr>
          <a:lstStyle/>
          <a:p>
            <a:r>
              <a:rPr lang="en-US" altLang="en-US">
                <a:cs typeface="Calibri" pitchFamily="34" charset="0"/>
              </a:rPr>
              <a:t>Lecture 15: 'Respect' – as the Right Evaluation</a:t>
            </a:r>
            <a:endParaRPr lang="en-IN" altLang="en-US">
              <a:ea typeface="Calibri" pitchFamily="34" charset="0"/>
              <a:cs typeface="Mangal" pitchFamily="18" charset="0"/>
            </a:endParaRPr>
          </a:p>
        </p:txBody>
      </p:sp>
      <p:sp>
        <p:nvSpPr>
          <p:cNvPr id="46083" name="Title 3"/>
          <p:cNvSpPr>
            <a:spLocks noGrp="1" noChangeArrowheads="1"/>
          </p:cNvSpPr>
          <p:nvPr>
            <p:ph type="ctrTitle"/>
          </p:nvPr>
        </p:nvSpPr>
        <p:spPr>
          <a:xfrm>
            <a:off x="1709738" y="2286000"/>
            <a:ext cx="7840662" cy="1230313"/>
          </a:xfrm>
          <a:noFill/>
          <a:ln>
            <a:miter lim="800000"/>
            <a:headEnd/>
            <a:tailEnd/>
          </a:ln>
        </p:spPr>
        <p:txBody>
          <a:bodyPr vert="horz" wrap="square" lIns="91440" tIns="45720" rIns="91440" bIns="45720" numCol="1" anchorCtr="0" compatLnSpc="1">
            <a:prstTxWarp prst="textNoShape">
              <a:avLst/>
            </a:prstTxWarp>
          </a:bodyPr>
          <a:lstStyle/>
          <a:p>
            <a:r>
              <a:rPr lang="en-IN" altLang="en-US"/>
              <a:t>Key Points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306638" y="0"/>
            <a:ext cx="7578725" cy="6858000"/>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Harmony in the Family</a:t>
            </a:r>
            <a:endParaRPr lang="en-GB" altLang="en-US">
              <a:latin typeface="Arial" charset="0"/>
            </a:endParaRPr>
          </a:p>
        </p:txBody>
      </p:sp>
      <p:sp>
        <p:nvSpPr>
          <p:cNvPr id="48131" name="Text Placeholder 2"/>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Calibri" pitchFamily="34" charset="0"/>
              <a:buAutoNum type="arabicPeriod"/>
            </a:pPr>
            <a:r>
              <a:rPr lang="en-GB" altLang="en-US">
                <a:latin typeface="Arial" charset="0"/>
                <a:cs typeface="Arial" charset="0"/>
              </a:rPr>
              <a:t>Relationship is – between one self (I</a:t>
            </a:r>
            <a:r>
              <a:rPr lang="en-GB" altLang="en-US" baseline="-25000">
                <a:latin typeface="Arial" charset="0"/>
                <a:cs typeface="Arial" charset="0"/>
              </a:rPr>
              <a:t>1</a:t>
            </a:r>
            <a:r>
              <a:rPr lang="en-GB" altLang="en-US">
                <a:latin typeface="Arial" charset="0"/>
                <a:cs typeface="Arial" charset="0"/>
              </a:rPr>
              <a:t>) and another self (I</a:t>
            </a:r>
            <a:r>
              <a:rPr lang="en-GB" altLang="en-US" baseline="-25000">
                <a:latin typeface="Arial" charset="0"/>
                <a:cs typeface="Arial" charset="0"/>
              </a:rPr>
              <a:t>2</a:t>
            </a:r>
            <a:r>
              <a:rPr lang="en-GB" altLang="en-US">
                <a:latin typeface="Arial" charset="0"/>
                <a:cs typeface="Arial" charset="0"/>
              </a:rPr>
              <a:t>)</a:t>
            </a:r>
          </a:p>
          <a:p>
            <a:pPr marL="457200" indent="-457200">
              <a:buFont typeface="Calibri" pitchFamily="34" charset="0"/>
              <a:buAutoNum type="arabicPeriod"/>
            </a:pPr>
            <a:r>
              <a:rPr lang="en-GB" altLang="en-US">
                <a:latin typeface="Arial" charset="0"/>
                <a:cs typeface="Arial" charset="0"/>
              </a:rPr>
              <a:t>There are feelings in relationship – in one self (I</a:t>
            </a:r>
            <a:r>
              <a:rPr lang="en-GB" altLang="en-US" baseline="-25000">
                <a:latin typeface="Arial" charset="0"/>
                <a:cs typeface="Arial" charset="0"/>
              </a:rPr>
              <a:t>1</a:t>
            </a:r>
            <a:r>
              <a:rPr lang="en-GB" altLang="en-US">
                <a:latin typeface="Arial" charset="0"/>
                <a:cs typeface="Arial" charset="0"/>
              </a:rPr>
              <a:t>) for the other self (I</a:t>
            </a:r>
            <a:r>
              <a:rPr lang="en-GB" altLang="en-US" baseline="-25000">
                <a:latin typeface="Arial" charset="0"/>
                <a:cs typeface="Arial" charset="0"/>
              </a:rPr>
              <a:t>2</a:t>
            </a:r>
            <a:r>
              <a:rPr lang="en-GB" altLang="en-US">
                <a:latin typeface="Arial" charset="0"/>
                <a:cs typeface="Arial" charset="0"/>
              </a:rPr>
              <a:t>)</a:t>
            </a:r>
          </a:p>
          <a:p>
            <a:pPr marL="457200" indent="-457200">
              <a:buFont typeface="Calibri" pitchFamily="34" charset="0"/>
              <a:buAutoNum type="arabicPeriod"/>
            </a:pPr>
            <a:r>
              <a:rPr lang="en-GB" altLang="en-US">
                <a:latin typeface="Arial" charset="0"/>
                <a:cs typeface="Arial" charset="0"/>
              </a:rPr>
              <a:t>These feelings can be recognized – they are definite (9 Feelings)</a:t>
            </a:r>
          </a:p>
          <a:p>
            <a:pPr marL="457200" indent="-457200">
              <a:buFont typeface="Calibri" pitchFamily="34" charset="0"/>
              <a:buAutoNum type="arabicPeriod"/>
            </a:pPr>
            <a:r>
              <a:rPr lang="en-GB" altLang="en-US">
                <a:latin typeface="Arial" charset="0"/>
                <a:cs typeface="Arial" charset="0"/>
              </a:rPr>
              <a:t>Their fulfilment, evaluation leads to mutual happiness</a:t>
            </a: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r>
              <a:rPr altLang="en-US">
                <a:latin typeface="Arial" charset="0"/>
                <a:cs typeface="Arial" charset="0"/>
              </a:rPr>
              <a:t>Feelings in relationship:</a:t>
            </a: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p:txBody>
      </p:sp>
      <p:grpSp>
        <p:nvGrpSpPr>
          <p:cNvPr id="48132" name="Group 6"/>
          <p:cNvGrpSpPr>
            <a:grpSpLocks/>
          </p:cNvGrpSpPr>
          <p:nvPr/>
        </p:nvGrpSpPr>
        <p:grpSpPr bwMode="auto">
          <a:xfrm>
            <a:off x="228600" y="3048000"/>
            <a:ext cx="7210425" cy="2138363"/>
            <a:chOff x="381000" y="3195232"/>
            <a:chExt cx="7210647" cy="2138768"/>
          </a:xfrm>
        </p:grpSpPr>
        <p:sp>
          <p:nvSpPr>
            <p:cNvPr id="48134" name="Content Placeholder 4"/>
            <p:cNvSpPr txBox="1">
              <a:spLocks/>
            </p:cNvSpPr>
            <p:nvPr/>
          </p:nvSpPr>
          <p:spPr bwMode="auto">
            <a:xfrm>
              <a:off x="381000" y="3214687"/>
              <a:ext cx="4191000" cy="2119313"/>
            </a:xfrm>
            <a:prstGeom prst="rect">
              <a:avLst/>
            </a:prstGeom>
            <a:noFill/>
            <a:ln w="9525">
              <a:noFill/>
              <a:miter lim="800000"/>
              <a:headEnd/>
              <a:tailEnd/>
            </a:ln>
          </p:spPr>
          <p:txBody>
            <a:bodyPr/>
            <a:lstStyle/>
            <a:p>
              <a:pPr marL="533400" indent="-533400">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charset="0"/>
                </a:rPr>
                <a:t>FOUNDATION VALUE</a:t>
              </a:r>
            </a:p>
            <a:p>
              <a:pPr marL="533400" indent="-533400">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charset="0"/>
                </a:rPr>
                <a:t>Respect </a:t>
              </a:r>
              <a:r>
                <a:rPr lang="en-US" altLang="en-US" sz="2400">
                  <a:solidFill>
                    <a:srgbClr val="1E00AA"/>
                  </a:solidFill>
                  <a:latin typeface="Kruti Dev 010" pitchFamily="2" charset="0"/>
                </a:rPr>
                <a:t>lEeku</a:t>
              </a:r>
              <a:endParaRPr lang="en-US" altLang="en-US" sz="1400">
                <a:solidFill>
                  <a:srgbClr val="1E00AA"/>
                </a:solidFill>
                <a:cs typeface="Arial" charset="0"/>
              </a:endParaRPr>
            </a:p>
            <a:p>
              <a:pPr marL="533400" indent="-533400">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charset="0"/>
                </a:rPr>
                <a:t>Guidance</a:t>
              </a:r>
              <a:r>
                <a:rPr lang="en-GB" altLang="en-US" sz="2000" i="1">
                  <a:solidFill>
                    <a:srgbClr val="000000"/>
                  </a:solidFill>
                  <a:cs typeface="Arial" charset="0"/>
                </a:rPr>
                <a:t> </a:t>
              </a:r>
              <a:r>
                <a:rPr lang="en-US" altLang="en-US" sz="2400">
                  <a:solidFill>
                    <a:srgbClr val="1E00AA"/>
                  </a:solidFill>
                  <a:latin typeface="Kruti Dev 010" pitchFamily="2" charset="0"/>
                </a:rPr>
                <a:t>okRlY;</a:t>
              </a:r>
            </a:p>
          </p:txBody>
        </p:sp>
        <p:sp>
          <p:nvSpPr>
            <p:cNvPr id="48135" name="Content Placeholder 5"/>
            <p:cNvSpPr txBox="1">
              <a:spLocks/>
            </p:cNvSpPr>
            <p:nvPr/>
          </p:nvSpPr>
          <p:spPr bwMode="auto">
            <a:xfrm>
              <a:off x="4038600" y="3195232"/>
              <a:ext cx="3553047" cy="2119313"/>
            </a:xfrm>
            <a:prstGeom prst="rect">
              <a:avLst/>
            </a:prstGeom>
            <a:noFill/>
            <a:ln w="9525">
              <a:noFill/>
              <a:miter lim="800000"/>
              <a:headEnd/>
              <a:tailEnd/>
            </a:ln>
          </p:spPr>
          <p:txBody>
            <a:bodyPr/>
            <a:lstStyle/>
            <a:p>
              <a:pPr marL="533400" indent="-533400">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charset="0"/>
                </a:rPr>
                <a:t>Reverence</a:t>
              </a:r>
              <a:r>
                <a:rPr lang="en-GB" altLang="en-US" sz="2400" i="1">
                  <a:solidFill>
                    <a:srgbClr val="000000"/>
                  </a:solidFill>
                  <a:cs typeface="Arial"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charset="0"/>
                </a:rPr>
                <a:t>Glory</a:t>
              </a:r>
              <a:r>
                <a:rPr lang="en-GB" altLang="en-US" sz="2000" i="1">
                  <a:solidFill>
                    <a:srgbClr val="000000"/>
                  </a:solidFill>
                  <a:cs typeface="Arial"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charset="0"/>
                </a:rPr>
                <a:t>COMPLETE VALUE</a:t>
              </a:r>
              <a:endParaRPr lang="en-GB" altLang="en-US" sz="2400">
                <a:solidFill>
                  <a:srgbClr val="FF0000"/>
                </a:solidFill>
                <a:latin typeface="Kruti Dev 010" pitchFamily="2" charset="0"/>
                <a:cs typeface="Arial" charset="0"/>
              </a:endParaRPr>
            </a:p>
          </p:txBody>
        </p:sp>
      </p:grpSp>
      <p:pic>
        <p:nvPicPr>
          <p:cNvPr id="8" name="Picture 7">
            <a:extLst>
              <a:ext uri="{FF2B5EF4-FFF2-40B4-BE49-F238E27FC236}">
                <a16:creationId xmlns:a16="http://schemas.microsoft.com/office/drawing/2014/main" id="{3CD561F1-B501-4C41-8841-47656BD17459}"/>
              </a:ext>
            </a:extLst>
          </p:cNvPr>
          <p:cNvPicPr>
            <a:picLocks noChangeAspect="1"/>
          </p:cNvPicPr>
          <p:nvPr/>
        </p:nvPicPr>
        <p:blipFill>
          <a:blip r:embed="rId2"/>
          <a:stretch>
            <a:fillRect/>
          </a:stretch>
        </p:blipFill>
        <p:spPr>
          <a:xfrm>
            <a:off x="8305558" y="2072803"/>
            <a:ext cx="3742304" cy="4510415"/>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ea typeface="Mangal" pitchFamily="18" charset="0"/>
                <a:cs typeface="Arial" charset="0"/>
              </a:rPr>
              <a:t>Respect (</a:t>
            </a:r>
            <a:r>
              <a:rPr lang="fr-FR" altLang="en-US" sz="2800">
                <a:latin typeface="Kruti Dev 010" pitchFamily="2" charset="0"/>
                <a:ea typeface="Mangal" pitchFamily="18" charset="0"/>
                <a:cs typeface="Arial" charset="0"/>
              </a:rPr>
              <a:t>lEeku</a:t>
            </a:r>
            <a:r>
              <a:rPr lang="en-US" altLang="en-US">
                <a:latin typeface="Arial" charset="0"/>
                <a:ea typeface="Mangal" pitchFamily="18" charset="0"/>
                <a:cs typeface="Arial" charset="0"/>
              </a:rPr>
              <a:t>)</a:t>
            </a:r>
            <a:endParaRPr lang="en-GB" altLang="en-US">
              <a:latin typeface="Arial" charset="0"/>
              <a:ea typeface="Mangal" pitchFamily="18" charset="0"/>
              <a:cs typeface="Arial" charset="0"/>
            </a:endParaRPr>
          </a:p>
        </p:txBody>
      </p:sp>
      <p:sp>
        <p:nvSpPr>
          <p:cNvPr id="22531" name="Text Placeholder 2"/>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latin typeface="Arial" charset="0"/>
                <a:ea typeface="Mangal" pitchFamily="18" charset="0"/>
                <a:cs typeface="Arial" charset="0"/>
              </a:rPr>
              <a:t>Respect = Right Evaluation</a:t>
            </a:r>
          </a:p>
          <a:p>
            <a:pPr>
              <a:buFont typeface="Symbol" pitchFamily="18" charset="2"/>
              <a:buNone/>
            </a:pPr>
            <a:endParaRPr lang="fr-FR" altLang="en-US" sz="2800">
              <a:latin typeface="Kruti Dev 010" pitchFamily="2" charset="0"/>
              <a:ea typeface="Mangal" pitchFamily="18" charset="0"/>
              <a:cs typeface="Arial" charset="0"/>
            </a:endParaRPr>
          </a:p>
          <a:p>
            <a:pPr>
              <a:buFont typeface="Symbol" pitchFamily="18" charset="2"/>
              <a:buNone/>
            </a:pPr>
            <a:endParaRPr lang="fr-FR" altLang="en-US" sz="2800">
              <a:latin typeface="Kruti Dev 010" pitchFamily="2" charset="0"/>
              <a:ea typeface="Mangal" pitchFamily="18" charset="0"/>
              <a:cs typeface="Arial" charset="0"/>
            </a:endParaRPr>
          </a:p>
          <a:p>
            <a:pPr>
              <a:buFont typeface="Symbol" pitchFamily="18" charset="2"/>
              <a:buNone/>
            </a:pPr>
            <a:r>
              <a:rPr lang="fr-FR" altLang="en-US" sz="2800">
                <a:latin typeface="Kruti Dev 010" pitchFamily="2" charset="0"/>
                <a:ea typeface="Mangal" pitchFamily="18" charset="0"/>
                <a:cs typeface="Arial" charset="0"/>
              </a:rPr>
              <a:t>lEeku ¾	le~ 	$ 	eku</a:t>
            </a:r>
            <a:endParaRPr lang="en-GB" altLang="en-US" sz="2800">
              <a:latin typeface="Kruti Dev 010" pitchFamily="2" charset="0"/>
              <a:ea typeface="Mangal" pitchFamily="18" charset="0"/>
              <a:cs typeface="Arial" charset="0"/>
            </a:endParaRPr>
          </a:p>
          <a:p>
            <a:pPr>
              <a:buFont typeface="Symbol" pitchFamily="18" charset="2"/>
              <a:buNone/>
            </a:pPr>
            <a:r>
              <a:rPr lang="fr-FR" altLang="en-US" sz="2800">
                <a:latin typeface="Kruti Dev 010" pitchFamily="2" charset="0"/>
                <a:ea typeface="Mangal" pitchFamily="18" charset="0"/>
                <a:cs typeface="Arial" charset="0"/>
              </a:rPr>
              <a:t> </a:t>
            </a:r>
            <a:endParaRPr lang="en-GB" altLang="en-US" sz="2800">
              <a:latin typeface="Kruti Dev 010" pitchFamily="2" charset="0"/>
              <a:ea typeface="Mangal" pitchFamily="18" charset="0"/>
              <a:cs typeface="Arial" charset="0"/>
            </a:endParaRPr>
          </a:p>
          <a:p>
            <a:pPr>
              <a:buFont typeface="Symbol" pitchFamily="18" charset="2"/>
              <a:buNone/>
            </a:pPr>
            <a:r>
              <a:rPr lang="fr-FR" altLang="en-US" sz="2800">
                <a:latin typeface="Kruti Dev 010" pitchFamily="2" charset="0"/>
                <a:ea typeface="Mangal" pitchFamily="18" charset="0"/>
                <a:cs typeface="Arial" charset="0"/>
              </a:rPr>
              <a:t>			lE;d~ 		ekiuk</a:t>
            </a:r>
            <a:endParaRPr lang="en-GB" altLang="en-US" sz="2800">
              <a:latin typeface="Kruti Dev 010" pitchFamily="2" charset="0"/>
              <a:ea typeface="Mangal" pitchFamily="18" charset="0"/>
              <a:cs typeface="Arial" charset="0"/>
            </a:endParaRPr>
          </a:p>
          <a:p>
            <a:pPr>
              <a:buFont typeface="Symbol" pitchFamily="18" charset="2"/>
              <a:buNone/>
            </a:pPr>
            <a:r>
              <a:rPr lang="fr-FR" altLang="en-US" sz="2800">
                <a:latin typeface="Kruti Dev 010" pitchFamily="2" charset="0"/>
                <a:ea typeface="Mangal" pitchFamily="18" charset="0"/>
                <a:cs typeface="Arial" charset="0"/>
              </a:rPr>
              <a:t> </a:t>
            </a:r>
            <a:endParaRPr lang="en-GB" altLang="en-US" sz="2800">
              <a:latin typeface="Kruti Dev 010" pitchFamily="2" charset="0"/>
              <a:ea typeface="Mangal" pitchFamily="18" charset="0"/>
              <a:cs typeface="Arial" charset="0"/>
            </a:endParaRPr>
          </a:p>
          <a:p>
            <a:pPr>
              <a:buFont typeface="Symbol" pitchFamily="18" charset="2"/>
              <a:buNone/>
            </a:pPr>
            <a:r>
              <a:rPr lang="fr-FR" altLang="en-US" sz="2800">
                <a:latin typeface="Kruti Dev 010" pitchFamily="2" charset="0"/>
                <a:ea typeface="Mangal" pitchFamily="18" charset="0"/>
                <a:cs typeface="Arial" charset="0"/>
              </a:rPr>
              <a:t>			</a:t>
            </a:r>
            <a:r>
              <a:rPr altLang="en-US" sz="2800">
                <a:latin typeface="Kruti Dev 010" pitchFamily="2" charset="0"/>
                <a:ea typeface="Mangal" pitchFamily="18" charset="0"/>
                <a:cs typeface="Arial" charset="0"/>
              </a:rPr>
              <a:t>Bhd Bhd 	vkadyu djuk</a:t>
            </a:r>
          </a:p>
          <a:p>
            <a:pPr>
              <a:buFont typeface="Symbol" pitchFamily="18" charset="2"/>
              <a:buNone/>
            </a:pPr>
            <a:endParaRPr altLang="en-US" sz="2800">
              <a:latin typeface="Kruti Dev 010" pitchFamily="2" charset="0"/>
              <a:ea typeface="Mangal" pitchFamily="18" charset="0"/>
              <a:cs typeface="Arial" charset="0"/>
            </a:endParaRPr>
          </a:p>
          <a:p>
            <a:pPr>
              <a:buFont typeface="Symbol" pitchFamily="18" charset="2"/>
              <a:buNone/>
            </a:pPr>
            <a:endParaRPr altLang="en-US" sz="2800">
              <a:latin typeface="Kruti Dev 010" pitchFamily="2" charset="0"/>
              <a:ea typeface="Mangal" pitchFamily="18" charset="0"/>
              <a:cs typeface="Arial" charset="0"/>
            </a:endParaRPr>
          </a:p>
          <a:p>
            <a:pPr>
              <a:buFont typeface="Symbol" pitchFamily="18" charset="2"/>
              <a:buNone/>
            </a:pPr>
            <a:endParaRPr altLang="en-US">
              <a:latin typeface="Arial" charset="0"/>
              <a:ea typeface="Mangal" pitchFamily="18" charset="0"/>
              <a:cs typeface="Arial" charset="0"/>
            </a:endParaRPr>
          </a:p>
          <a:p>
            <a:pPr>
              <a:buFont typeface="Symbol" pitchFamily="18" charset="2"/>
              <a:buNone/>
            </a:pPr>
            <a:r>
              <a:rPr altLang="en-US">
                <a:latin typeface="Arial" charset="0"/>
                <a:ea typeface="Mangal" pitchFamily="18" charset="0"/>
                <a:cs typeface="Arial" charset="0"/>
              </a:rPr>
              <a:t>Right evaluation of human being… the intention (natural acceptance) and competence…</a:t>
            </a:r>
            <a:endParaRPr lang="en-GB" altLang="en-US">
              <a:latin typeface="Arial" charset="0"/>
              <a:ea typeface="Mangal" pitchFamily="18" charset="0"/>
              <a:cs typeface="Arial" charset="0"/>
            </a:endParaRPr>
          </a:p>
          <a:p>
            <a:pPr>
              <a:buFont typeface="Wingdings 2" pitchFamily="18" charset="2"/>
              <a:buNone/>
            </a:pPr>
            <a:endParaRPr altLang="en-US" sz="2400">
              <a:latin typeface="Arial" charset="0"/>
              <a:ea typeface="Mangal" pitchFamily="18" charset="0"/>
              <a:cs typeface="Arial" charset="0"/>
            </a:endParaRPr>
          </a:p>
        </p:txBody>
      </p:sp>
      <p:grpSp>
        <p:nvGrpSpPr>
          <p:cNvPr id="2" name="Group 10"/>
          <p:cNvGrpSpPr>
            <a:grpSpLocks/>
          </p:cNvGrpSpPr>
          <p:nvPr/>
        </p:nvGrpSpPr>
        <p:grpSpPr bwMode="auto">
          <a:xfrm>
            <a:off x="2133600" y="2590800"/>
            <a:ext cx="1752600" cy="457200"/>
            <a:chOff x="1828800" y="990600"/>
            <a:chExt cx="1752600" cy="457200"/>
          </a:xfrm>
        </p:grpSpPr>
        <p:cxnSp>
          <p:nvCxnSpPr>
            <p:cNvPr id="5" name="Straight Arrow Connector 4"/>
            <p:cNvCxnSpPr/>
            <p:nvPr/>
          </p:nvCxnSpPr>
          <p:spPr>
            <a:xfrm rot="5400000">
              <a:off x="1600994" y="1218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3352800" y="12192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1"/>
          <p:cNvGrpSpPr>
            <a:grpSpLocks/>
          </p:cNvGrpSpPr>
          <p:nvPr/>
        </p:nvGrpSpPr>
        <p:grpSpPr bwMode="auto">
          <a:xfrm>
            <a:off x="2133600" y="3657600"/>
            <a:ext cx="1754188" cy="381000"/>
            <a:chOff x="1828800" y="1828800"/>
            <a:chExt cx="1754188" cy="381000"/>
          </a:xfrm>
        </p:grpSpPr>
        <p:cxnSp>
          <p:nvCxnSpPr>
            <p:cNvPr id="7" name="Straight Arrow Connector 6"/>
            <p:cNvCxnSpPr/>
            <p:nvPr/>
          </p:nvCxnSpPr>
          <p:spPr>
            <a:xfrm rot="5400000">
              <a:off x="1639094" y="20185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391694" y="20185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noChangeArrowheads="1"/>
          </p:cNvPicPr>
          <p:nvPr/>
        </p:nvPicPr>
        <p:blipFill>
          <a:blip r:embed="rId2"/>
          <a:srcRect/>
          <a:stretch>
            <a:fillRect/>
          </a:stretch>
        </p:blipFill>
        <p:spPr bwMode="auto">
          <a:xfrm>
            <a:off x="6910388" y="2532063"/>
            <a:ext cx="5129212" cy="3106737"/>
          </a:xfrm>
          <a:prstGeom prst="rect">
            <a:avLst/>
          </a:prstGeom>
          <a:noFill/>
          <a:ln w="9525">
            <a:noFill/>
            <a:miter lim="800000"/>
            <a:headEnd/>
            <a:tailEnd/>
          </a:ln>
        </p:spPr>
      </p:pic>
      <p:pic>
        <p:nvPicPr>
          <p:cNvPr id="9" name="Picture 8"/>
          <p:cNvPicPr>
            <a:picLocks noChangeAspect="1" noChangeArrowheads="1"/>
          </p:cNvPicPr>
          <p:nvPr/>
        </p:nvPicPr>
        <p:blipFill>
          <a:blip r:embed="rId3"/>
          <a:srcRect/>
          <a:stretch>
            <a:fillRect/>
          </a:stretch>
        </p:blipFill>
        <p:spPr bwMode="auto">
          <a:xfrm>
            <a:off x="6910388" y="1474788"/>
            <a:ext cx="5118100" cy="6000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GB" altLang="en-US">
                <a:latin typeface="Arial" charset="0"/>
                <a:ea typeface="Mangal" pitchFamily="18" charset="0"/>
                <a:cs typeface="Arial" charset="0"/>
              </a:rPr>
              <a:t>Other Types of Evaluation</a:t>
            </a:r>
          </a:p>
        </p:txBody>
      </p:sp>
      <p:sp>
        <p:nvSpPr>
          <p:cNvPr id="15363" name="Rectangle 3"/>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latin typeface="Arial" charset="0"/>
                <a:cs typeface="Arial" charset="0"/>
              </a:rPr>
              <a:t>Over evaluation	– to evaluate for more than what it is</a:t>
            </a:r>
          </a:p>
          <a:p>
            <a:pPr>
              <a:buFont typeface="Symbol" pitchFamily="18" charset="2"/>
              <a:buNone/>
            </a:pPr>
            <a:r>
              <a:rPr altLang="en-US" sz="2800">
                <a:solidFill>
                  <a:srgbClr val="1E00AA"/>
                </a:solidFill>
                <a:latin typeface="Kruti Dev 010" pitchFamily="2" charset="0"/>
                <a:cs typeface="Arial" charset="0"/>
              </a:rPr>
              <a:t>	vf/kewY;u		  vf/kd vkaadyu djuk</a:t>
            </a:r>
            <a:endParaRPr lang="en-GB" altLang="en-US" sz="2800">
              <a:solidFill>
                <a:srgbClr val="1E00AA"/>
              </a:solidFill>
              <a:latin typeface="Kruti Dev 010" pitchFamily="2" charset="0"/>
              <a:cs typeface="Arial" charset="0"/>
            </a:endParaRPr>
          </a:p>
          <a:p>
            <a:pPr>
              <a:buFont typeface="Symbol" pitchFamily="18" charset="2"/>
              <a:buNone/>
            </a:pPr>
            <a:endParaRPr altLang="en-US" sz="1100">
              <a:latin typeface="Arial" charset="0"/>
              <a:cs typeface="Arial" charset="0"/>
            </a:endParaRPr>
          </a:p>
          <a:p>
            <a:pPr>
              <a:buFont typeface="Symbol" pitchFamily="18" charset="2"/>
              <a:buNone/>
            </a:pPr>
            <a:r>
              <a:rPr altLang="en-US">
                <a:latin typeface="Arial" charset="0"/>
                <a:cs typeface="Arial" charset="0"/>
              </a:rPr>
              <a:t>Under evaluation	– to evaluate for less   than what it is</a:t>
            </a:r>
          </a:p>
          <a:p>
            <a:pPr>
              <a:buFont typeface="Symbol" pitchFamily="18" charset="2"/>
              <a:buNone/>
            </a:pPr>
            <a:r>
              <a:rPr lang="en-GB" altLang="en-US" sz="2800">
                <a:solidFill>
                  <a:srgbClr val="1E00AA"/>
                </a:solidFill>
                <a:latin typeface="Kruti Dev 010" pitchFamily="2" charset="0"/>
                <a:cs typeface="Arial" charset="0"/>
              </a:rPr>
              <a:t>	voewY;u		  de vkaadyu djuk</a:t>
            </a:r>
          </a:p>
          <a:p>
            <a:pPr>
              <a:buFont typeface="Symbol" pitchFamily="18" charset="2"/>
              <a:buNone/>
            </a:pPr>
            <a:endParaRPr altLang="en-US" sz="1000">
              <a:latin typeface="Arial" charset="0"/>
              <a:cs typeface="Arial" charset="0"/>
            </a:endParaRPr>
          </a:p>
          <a:p>
            <a:pPr>
              <a:buFont typeface="Symbol" pitchFamily="18" charset="2"/>
              <a:buNone/>
            </a:pPr>
            <a:r>
              <a:rPr altLang="en-US">
                <a:latin typeface="Arial" charset="0"/>
                <a:cs typeface="Arial" charset="0"/>
              </a:rPr>
              <a:t>Otherwise evaluation	– to evaluate for other than what it is</a:t>
            </a:r>
          </a:p>
          <a:p>
            <a:pPr>
              <a:buFont typeface="Symbol" pitchFamily="18" charset="2"/>
              <a:buNone/>
            </a:pPr>
            <a:r>
              <a:rPr lang="en-GB" altLang="en-US" sz="2800">
                <a:solidFill>
                  <a:srgbClr val="1E00AA"/>
                </a:solidFill>
                <a:latin typeface="Kruti Dev 010" pitchFamily="2" charset="0"/>
                <a:cs typeface="Arial" charset="0"/>
              </a:rPr>
              <a:t>	vewY;u		  vU;Fkk vkaadyu djuk</a:t>
            </a:r>
          </a:p>
          <a:p>
            <a:pPr>
              <a:buFont typeface="Symbol" pitchFamily="18" charset="2"/>
              <a:buNone/>
            </a:pPr>
            <a:endParaRPr altLang="en-US">
              <a:latin typeface="Arial" charset="0"/>
              <a:cs typeface="Arial" charset="0"/>
            </a:endParaRPr>
          </a:p>
          <a:p>
            <a:pPr>
              <a:buFont typeface="Symbol" pitchFamily="18" charset="2"/>
              <a:buNone/>
            </a:pPr>
            <a:r>
              <a:rPr altLang="en-US">
                <a:latin typeface="Arial" charset="0"/>
                <a:cs typeface="Arial" charset="0"/>
              </a:rPr>
              <a:t>Whenever the evaluation is not right, it is disrespect</a:t>
            </a:r>
          </a:p>
          <a:p>
            <a:pPr>
              <a:buFont typeface="Symbol" pitchFamily="18" charset="2"/>
              <a:buNone/>
            </a:pPr>
            <a:endParaRPr altLang="en-US">
              <a:latin typeface="Arial" charset="0"/>
              <a:cs typeface="Arial" charset="0"/>
            </a:endParaRPr>
          </a:p>
          <a:p>
            <a:pPr>
              <a:buFont typeface="Symbol" pitchFamily="18" charset="2"/>
              <a:buNone/>
            </a:pPr>
            <a:r>
              <a:rPr altLang="en-US">
                <a:latin typeface="Arial" charset="0"/>
                <a:cs typeface="Arial" charset="0"/>
              </a:rPr>
              <a:t>Check for yourself in every interaction with others whether it is respect or disrespect. i.e.</a:t>
            </a:r>
          </a:p>
          <a:p>
            <a:pPr lvl="1"/>
            <a:r>
              <a:rPr altLang="en-US">
                <a:latin typeface="Arial" charset="0"/>
                <a:cs typeface="Arial" charset="0"/>
              </a:rPr>
              <a:t>It is right evaluation or</a:t>
            </a:r>
          </a:p>
          <a:p>
            <a:pPr lvl="1"/>
            <a:r>
              <a:rPr altLang="en-US">
                <a:latin typeface="Arial" charset="0"/>
                <a:cs typeface="Arial" charset="0"/>
              </a:rPr>
              <a:t>It is over / under / otherwise evaluation</a:t>
            </a:r>
            <a:endParaRPr lang="en-GB" altLang="en-US">
              <a:latin typeface="Arial" charset="0"/>
              <a:cs typeface="Arial" charset="0"/>
            </a:endParaRPr>
          </a:p>
        </p:txBody>
      </p:sp>
      <p:grpSp>
        <p:nvGrpSpPr>
          <p:cNvPr id="2" name="Group 10"/>
          <p:cNvGrpSpPr>
            <a:grpSpLocks/>
          </p:cNvGrpSpPr>
          <p:nvPr/>
        </p:nvGrpSpPr>
        <p:grpSpPr bwMode="auto">
          <a:xfrm>
            <a:off x="8991600" y="609600"/>
            <a:ext cx="1690688" cy="2667000"/>
            <a:chOff x="4572000" y="3810000"/>
            <a:chExt cx="1490685" cy="1295400"/>
          </a:xfrm>
        </p:grpSpPr>
        <p:sp>
          <p:nvSpPr>
            <p:cNvPr id="5" name="Right Brace 4"/>
            <p:cNvSpPr/>
            <p:nvPr/>
          </p:nvSpPr>
          <p:spPr>
            <a:xfrm>
              <a:off x="4572000" y="3810000"/>
              <a:ext cx="152568"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50183" name="Rectangle 9"/>
            <p:cNvSpPr>
              <a:spLocks noChangeArrowheads="1"/>
            </p:cNvSpPr>
            <p:nvPr/>
          </p:nvSpPr>
          <p:spPr bwMode="auto">
            <a:xfrm>
              <a:off x="4724397" y="4242687"/>
              <a:ext cx="1338288" cy="418576"/>
            </a:xfrm>
            <a:prstGeom prst="rect">
              <a:avLst/>
            </a:prstGeom>
            <a:noFill/>
            <a:ln w="9525">
              <a:noFill/>
              <a:miter lim="800000"/>
              <a:headEnd/>
              <a:tailEnd/>
            </a:ln>
          </p:spPr>
          <p:txBody>
            <a:bodyPr wrap="none">
              <a:spAutoFit/>
            </a:bodyPr>
            <a:lstStyle/>
            <a:p>
              <a:pPr eaLnBrk="1" hangingPunct="1"/>
              <a:r>
                <a:rPr lang="en-US" altLang="en-US" sz="2200">
                  <a:solidFill>
                    <a:srgbClr val="000000"/>
                  </a:solidFill>
                </a:rPr>
                <a:t>Disrespect</a:t>
              </a:r>
            </a:p>
            <a:p>
              <a:pPr eaLnBrk="1" hangingPunct="1"/>
              <a:r>
                <a:rPr lang="en-US" altLang="en-US" sz="2800">
                  <a:solidFill>
                    <a:srgbClr val="1E00AA"/>
                  </a:solidFill>
                  <a:latin typeface="Kruti Dev 010" pitchFamily="2" charset="0"/>
                </a:rPr>
                <a:t>vieku</a:t>
              </a:r>
            </a:p>
          </p:txBody>
        </p:sp>
      </p:grpSp>
      <p:pic>
        <p:nvPicPr>
          <p:cNvPr id="9" name="Picture 8">
            <a:extLst>
              <a:ext uri="{FF2B5EF4-FFF2-40B4-BE49-F238E27FC236}">
                <a16:creationId xmlns:a16="http://schemas.microsoft.com/office/drawing/2014/main" id="{DBC37664-0938-49DA-B7E7-645EC8677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2306638" y="0"/>
            <a:ext cx="7578725" cy="68580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altLang="en-US">
                <a:latin typeface="Arial" charset="0"/>
              </a:rPr>
              <a:t>I evaluate on the basis of body, physical facility or belief (preconditioning). I compare, compete, differentiate…</a:t>
            </a:r>
          </a:p>
          <a:p>
            <a:pPr>
              <a:buFont typeface="Arial" charset="0"/>
              <a:buNone/>
            </a:pPr>
            <a:endParaRPr lang="en-US" altLang="en-US" sz="200">
              <a:solidFill>
                <a:srgbClr val="1E00AA"/>
              </a:solidFill>
              <a:latin typeface="Arial" charset="0"/>
            </a:endParaRPr>
          </a:p>
          <a:p>
            <a:pPr>
              <a:buFont typeface="Arial" charset="0"/>
              <a:buNone/>
            </a:pPr>
            <a:r>
              <a:rPr lang="en-US" altLang="en-US">
                <a:solidFill>
                  <a:srgbClr val="1E00AA"/>
                </a:solidFill>
                <a:latin typeface="Arial" charset="0"/>
              </a:rPr>
              <a:t>I am different from the other</a:t>
            </a:r>
          </a:p>
          <a:p>
            <a:pPr>
              <a:buFont typeface="Arial" charset="0"/>
              <a:buNone/>
            </a:pPr>
            <a:r>
              <a:rPr lang="en-US" altLang="en-US" b="1">
                <a:latin typeface="Arial" charset="0"/>
              </a:rPr>
              <a:t>We are competitors</a:t>
            </a:r>
          </a:p>
          <a:p>
            <a:pPr>
              <a:buFont typeface="Arial" charset="0"/>
              <a:buNone/>
            </a:pPr>
            <a:endParaRPr lang="en-US" altLang="en-US" sz="1600">
              <a:latin typeface="Arial" charset="0"/>
            </a:endParaRPr>
          </a:p>
          <a:p>
            <a:pPr>
              <a:buFont typeface="Arial" charset="0"/>
              <a:buNone/>
            </a:pPr>
            <a:r>
              <a:rPr lang="en-US" altLang="en-US">
                <a:latin typeface="Arial" charset="0"/>
              </a:rPr>
              <a:t>I make effort to accentuate the difference, to manipulate, exploit the other</a:t>
            </a:r>
            <a:endParaRPr lang="en-GB" altLang="en-US">
              <a:latin typeface="Arial" charset="0"/>
            </a:endParaRPr>
          </a:p>
        </p:txBody>
      </p:sp>
      <p:sp>
        <p:nvSpPr>
          <p:cNvPr id="6" name="Content Placeholder 5"/>
          <p:cNvSpPr>
            <a:spLocks noGrp="1"/>
          </p:cNvSpPr>
          <p:nvPr>
            <p:ph sz="half" idx="2"/>
          </p:nvPr>
        </p:nvSpPr>
        <p:spPr>
          <a:xfrm>
            <a:off x="6210300" y="609600"/>
            <a:ext cx="5981700" cy="5943600"/>
          </a:xfrm>
        </p:spPr>
        <p:txBody>
          <a:bodyPr/>
          <a:lstStyle/>
          <a:p>
            <a:pPr marL="457200" indent="-457200">
              <a:buFont typeface="Arial" panose="020B0604020202020204" pitchFamily="34" charset="0"/>
              <a:buNone/>
              <a:defRPr/>
            </a:pPr>
            <a:r>
              <a:rPr lang="en-US" dirty="0"/>
              <a:t>1. Our purpose (Natural Acceptance) is same</a:t>
            </a:r>
          </a:p>
          <a:p>
            <a:pPr marL="457200" indent="-457200">
              <a:buFont typeface="Arial" panose="020B0604020202020204" pitchFamily="34" charset="0"/>
              <a:buNone/>
              <a:defRPr/>
            </a:pPr>
            <a:r>
              <a:rPr lang="en-US" dirty="0"/>
              <a:t>2. Our program is same</a:t>
            </a:r>
          </a:p>
          <a:p>
            <a:pPr marL="457200" indent="-457200">
              <a:buFont typeface="Arial" panose="020B0604020202020204" pitchFamily="34" charset="0"/>
              <a:buNone/>
              <a:defRPr/>
            </a:pPr>
            <a:r>
              <a:rPr lang="en-US" dirty="0"/>
              <a:t>3. Our potential is same</a:t>
            </a:r>
          </a:p>
          <a:p>
            <a:pPr>
              <a:buFont typeface="Symbol" pitchFamily="18" charset="2"/>
              <a:buNone/>
              <a:defRPr/>
            </a:pPr>
            <a:r>
              <a:rPr lang="en-GB" dirty="0">
                <a:solidFill>
                  <a:srgbClr val="1E00AA"/>
                </a:solidFill>
              </a:rPr>
              <a:t>The other is similar to me</a:t>
            </a:r>
          </a:p>
          <a:p>
            <a:pPr>
              <a:buFont typeface="Symbol" pitchFamily="18" charset="2"/>
              <a:buNone/>
              <a:defRPr/>
            </a:pPr>
            <a:r>
              <a:rPr lang="en-GB" b="1" dirty="0"/>
              <a:t>We are complementary </a:t>
            </a:r>
            <a:r>
              <a:rPr lang="en-US" b="1" dirty="0"/>
              <a:t>to each other</a:t>
            </a:r>
          </a:p>
          <a:p>
            <a:pPr>
              <a:buFont typeface="Symbol" pitchFamily="18" charset="2"/>
              <a:buNone/>
              <a:defRPr/>
            </a:pPr>
            <a:endParaRPr lang="en-US" sz="1200" dirty="0"/>
          </a:p>
          <a:p>
            <a:pPr>
              <a:buFont typeface="Symbol" pitchFamily="18" charset="2"/>
              <a:buNone/>
              <a:defRPr/>
            </a:pPr>
            <a:r>
              <a:rPr lang="en-US" dirty="0"/>
              <a:t>If the other has more understanding than me</a:t>
            </a:r>
          </a:p>
          <a:p>
            <a:pPr>
              <a:buFont typeface="Symbol" pitchFamily="18" charset="2"/>
              <a:buNone/>
              <a:defRPr/>
            </a:pPr>
            <a:r>
              <a:rPr lang="en-US" sz="1800" dirty="0"/>
              <a:t>	- I am committed to understand from the other</a:t>
            </a:r>
          </a:p>
          <a:p>
            <a:pPr>
              <a:buFont typeface="Symbol" pitchFamily="18" charset="2"/>
              <a:buNone/>
              <a:defRPr/>
            </a:pPr>
            <a:r>
              <a:rPr lang="en-US" dirty="0"/>
              <a:t>If I have more understanding</a:t>
            </a:r>
            <a:endParaRPr lang="en-US" b="1" dirty="0">
              <a:latin typeface="Arial" charset="0"/>
              <a:cs typeface="Arial" charset="0"/>
            </a:endParaRPr>
          </a:p>
          <a:p>
            <a:pPr marL="457200" indent="-457200">
              <a:buFont typeface="Arial" panose="020B0604020202020204" pitchFamily="34" charset="0"/>
              <a:buNone/>
              <a:defRPr/>
            </a:pPr>
            <a:r>
              <a:rPr lang="en-US" sz="1800" dirty="0">
                <a:latin typeface="Arial" charset="0"/>
                <a:cs typeface="Arial" charset="0"/>
              </a:rPr>
              <a:t>   1. I live with responsibility with the other</a:t>
            </a:r>
          </a:p>
          <a:p>
            <a:pPr marL="457200" indent="-457200">
              <a:buFont typeface="Arial" panose="020B0604020202020204" pitchFamily="34" charset="0"/>
              <a:buNone/>
              <a:defRPr/>
            </a:pPr>
            <a:r>
              <a:rPr lang="en-US" sz="1800" dirty="0">
                <a:latin typeface="Arial" charset="0"/>
                <a:cs typeface="Arial" charset="0"/>
              </a:rPr>
              <a:t>   2. I am committed to facilitate understanding in the other (once the other is assured in relationship, and not before that)</a:t>
            </a:r>
          </a:p>
        </p:txBody>
      </p:sp>
      <p:sp>
        <p:nvSpPr>
          <p:cNvPr id="52228" name="Title 3"/>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Differentiation					Respect </a:t>
            </a:r>
            <a:r>
              <a:rPr lang="en-GB" altLang="en-US">
                <a:latin typeface="Arial" charset="0"/>
              </a:rPr>
              <a:t>– on the basis of Self </a:t>
            </a:r>
          </a:p>
        </p:txBody>
      </p:sp>
      <p:cxnSp>
        <p:nvCxnSpPr>
          <p:cNvPr id="7" name="Straight Connector 6"/>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24588" y="2895600"/>
            <a:ext cx="5891212" cy="228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52231" name="Picture 2"/>
          <p:cNvPicPr>
            <a:picLocks noChangeAspect="1" noChangeArrowheads="1"/>
          </p:cNvPicPr>
          <p:nvPr/>
        </p:nvPicPr>
        <p:blipFill>
          <a:blip r:embed="rId2"/>
          <a:srcRect/>
          <a:stretch>
            <a:fillRect/>
          </a:stretch>
        </p:blipFill>
        <p:spPr bwMode="auto">
          <a:xfrm>
            <a:off x="228600" y="4165600"/>
            <a:ext cx="6161088" cy="2190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Sum Up</a:t>
            </a:r>
          </a:p>
        </p:txBody>
      </p:sp>
      <p:sp>
        <p:nvSpPr>
          <p:cNvPr id="14339" name="Text Placeholder 5"/>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a:latin typeface="Arial" charset="0"/>
                <a:cs typeface="Arial" charset="0"/>
              </a:rPr>
              <a:t>Respect = Right Evaluation (with a feeling of trust on intention)</a:t>
            </a:r>
          </a:p>
          <a:p>
            <a:pPr>
              <a:buFont typeface="Symbol" pitchFamily="18" charset="2"/>
              <a:buNone/>
              <a:defRPr/>
            </a:pPr>
            <a:endParaRPr sz="700">
              <a:latin typeface="Arial" charset="0"/>
              <a:cs typeface="Arial" charset="0"/>
            </a:endParaRPr>
          </a:p>
          <a:p>
            <a:pPr>
              <a:buFont typeface="Symbol" pitchFamily="18" charset="2"/>
              <a:buNone/>
              <a:defRPr/>
            </a:pPr>
            <a:r>
              <a:rPr>
                <a:solidFill>
                  <a:srgbClr val="FF0000"/>
                </a:solidFill>
                <a:latin typeface="Arial" charset="0"/>
                <a:cs typeface="Arial" charset="0"/>
              </a:rPr>
              <a:t>Under evaluation, over evaluation or otherwise evaluation is disrespect</a:t>
            </a:r>
          </a:p>
          <a:p>
            <a:pPr>
              <a:buFont typeface="Symbol" pitchFamily="18" charset="2"/>
              <a:buNone/>
              <a:defRPr/>
            </a:pPr>
            <a:r>
              <a:rPr>
                <a:solidFill>
                  <a:srgbClr val="FF0000"/>
                </a:solidFill>
                <a:latin typeface="Arial" charset="0"/>
                <a:cs typeface="Arial" charset="0"/>
              </a:rPr>
              <a:t>Differentiation is disrespect</a:t>
            </a:r>
          </a:p>
          <a:p>
            <a:pPr>
              <a:buFont typeface="Symbol" pitchFamily="18" charset="2"/>
              <a:buNone/>
              <a:defRPr/>
            </a:pPr>
            <a:endParaRPr>
              <a:latin typeface="Arial" charset="0"/>
              <a:cs typeface="Arial" charset="0"/>
            </a:endParaRPr>
          </a:p>
          <a:p>
            <a:pPr>
              <a:buFont typeface="Symbol" pitchFamily="18" charset="2"/>
              <a:buNone/>
              <a:defRPr/>
            </a:pPr>
            <a:r>
              <a:rPr b="1">
                <a:latin typeface="Arial" charset="0"/>
                <a:cs typeface="Arial" charset="0"/>
              </a:rPr>
              <a:t>Respect</a:t>
            </a:r>
            <a:r>
              <a:rPr>
                <a:latin typeface="Arial" charset="0"/>
                <a:cs typeface="Arial" charset="0"/>
              </a:rPr>
              <a:t> (on the basis of Self) – The other is like me, </a:t>
            </a:r>
            <a:r>
              <a:rPr b="1">
                <a:latin typeface="Arial" charset="0"/>
                <a:cs typeface="Arial" charset="0"/>
              </a:rPr>
              <a:t>w</a:t>
            </a:r>
            <a:r>
              <a:rPr lang="en-GB" b="1">
                <a:latin typeface="Arial" charset="0"/>
                <a:cs typeface="Arial" charset="0"/>
              </a:rPr>
              <a:t>e are complementary to each other</a:t>
            </a:r>
          </a:p>
          <a:p>
            <a:pPr>
              <a:buFont typeface="Symbol" pitchFamily="18" charset="2"/>
              <a:buNone/>
              <a:defRPr/>
            </a:pPr>
            <a:endParaRPr lang="en-GB" sz="600">
              <a:latin typeface="Arial" charset="0"/>
              <a:cs typeface="Arial" charset="0"/>
            </a:endParaRPr>
          </a:p>
          <a:p>
            <a:pPr>
              <a:buFont typeface="Symbol" pitchFamily="18" charset="2"/>
              <a:buNone/>
              <a:defRPr/>
            </a:pPr>
            <a:r>
              <a:rPr lang="en-GB">
                <a:latin typeface="Arial" charset="0"/>
                <a:cs typeface="Arial" charset="0"/>
              </a:rPr>
              <a:t>The only difference is in our level of understanding (how much of our desire, thought and expectation is on the basis of our Natural Acceptance)</a:t>
            </a:r>
            <a:endParaRPr>
              <a:latin typeface="Arial" charset="0"/>
              <a:cs typeface="Arial" charset="0"/>
              <a:sym typeface="Wingdings" pitchFamily="2" charset="2"/>
            </a:endParaRPr>
          </a:p>
          <a:p>
            <a:pPr>
              <a:buFont typeface="Symbol" pitchFamily="18" charset="2"/>
              <a:buNone/>
              <a:defRPr/>
            </a:pPr>
            <a:endParaRPr lang="en-GB" sz="600">
              <a:latin typeface="Arial" charset="0"/>
              <a:cs typeface="Arial" charset="0"/>
            </a:endParaRPr>
          </a:p>
          <a:p>
            <a:pPr marL="685800" lvl="1" indent="-457200">
              <a:buFont typeface="Wingdings" pitchFamily="2" charset="2"/>
              <a:buNone/>
              <a:defRPr/>
            </a:pPr>
            <a:r>
              <a:rPr b="1"/>
              <a:t>If the other has more understanding</a:t>
            </a:r>
            <a:r>
              <a:t>, he is more responsible than me</a:t>
            </a:r>
          </a:p>
          <a:p>
            <a:pPr marL="1128713" lvl="3" indent="-457200">
              <a:defRPr/>
            </a:pPr>
            <a:r>
              <a:rPr sz="2000"/>
              <a:t>I am committed to understand from the other</a:t>
            </a:r>
          </a:p>
          <a:p>
            <a:pPr lvl="1">
              <a:buFont typeface="Symbol" pitchFamily="18" charset="2"/>
              <a:buNone/>
              <a:defRPr/>
            </a:pPr>
            <a:endParaRPr sz="600"/>
          </a:p>
          <a:p>
            <a:pPr lvl="1">
              <a:buFont typeface="Symbol" pitchFamily="18" charset="2"/>
              <a:buNone/>
              <a:defRPr/>
            </a:pPr>
            <a:r>
              <a:rPr b="1"/>
              <a:t>If I have more understanding</a:t>
            </a:r>
            <a:r>
              <a:t>, I am more responsible than the other</a:t>
            </a:r>
            <a:endParaRPr b="1">
              <a:latin typeface="Arial" charset="0"/>
              <a:cs typeface="Arial" charset="0"/>
            </a:endParaRPr>
          </a:p>
          <a:p>
            <a:pPr marL="1128713" lvl="3" indent="-457200">
              <a:defRPr/>
            </a:pPr>
            <a:r>
              <a:rPr sz="2000">
                <a:latin typeface="Arial" charset="0"/>
                <a:cs typeface="Arial" charset="0"/>
              </a:rPr>
              <a:t>I live with responsibility with the other, unconditionally, unperturbed by the </a:t>
            </a:r>
            <a:r>
              <a:rPr sz="2000" err="1">
                <a:latin typeface="Arial" charset="0"/>
                <a:cs typeface="Arial" charset="0"/>
              </a:rPr>
              <a:t>behaviour</a:t>
            </a:r>
            <a:r>
              <a:rPr sz="2000">
                <a:latin typeface="Arial" charset="0"/>
                <a:cs typeface="Arial" charset="0"/>
              </a:rPr>
              <a:t> of the other</a:t>
            </a:r>
          </a:p>
          <a:p>
            <a:pPr marL="1128713" lvl="3" indent="-457200">
              <a:defRPr/>
            </a:pPr>
            <a:r>
              <a:rPr sz="2000">
                <a:latin typeface="Arial" charset="0"/>
                <a:cs typeface="Arial" charset="0"/>
              </a:rPr>
              <a:t>I am committed to </a:t>
            </a:r>
            <a:r>
              <a:rPr lang="en-IN" sz="2000">
                <a:latin typeface="Arial" charset="0"/>
                <a:cs typeface="Arial" charset="0"/>
              </a:rPr>
              <a:t>facilitate</a:t>
            </a:r>
            <a:r>
              <a:rPr sz="2000">
                <a:latin typeface="Arial" charset="0"/>
                <a:cs typeface="Arial" charset="0"/>
              </a:rPr>
              <a:t> understanding in the other 					      (once the other is assured in relationship, and not before that)</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ubtitle 4"/>
          <p:cNvSpPr>
            <a:spLocks noGrp="1" noChangeArrowheads="1"/>
          </p:cNvSpPr>
          <p:nvPr>
            <p:ph type="subTitle" idx="1"/>
          </p:nvPr>
        </p:nvSpPr>
        <p:spPr>
          <a:xfrm>
            <a:off x="1709738" y="3900488"/>
            <a:ext cx="7840662" cy="369887"/>
          </a:xfrm>
          <a:noFill/>
          <a:ln>
            <a:miter lim="800000"/>
            <a:headEnd/>
            <a:tailEnd/>
          </a:ln>
        </p:spPr>
        <p:txBody>
          <a:bodyPr vert="horz" wrap="square" lIns="91440" tIns="45720" rIns="91440" bIns="45720" numCol="1" anchor="t" anchorCtr="0" compatLnSpc="1">
            <a:prstTxWarp prst="textNoShape">
              <a:avLst/>
            </a:prstTxWarp>
          </a:bodyPr>
          <a:lstStyle/>
          <a:p>
            <a:r>
              <a:rPr lang="en-US" altLang="en-US">
                <a:cs typeface="Calibri" pitchFamily="34" charset="0"/>
              </a:rPr>
              <a:t>'Respect' – as the Right Evaluation</a:t>
            </a:r>
            <a:endParaRPr lang="en-IN" altLang="en-US">
              <a:ea typeface="Calibri" pitchFamily="34" charset="0"/>
              <a:cs typeface="Mangal" pitchFamily="18" charset="0"/>
            </a:endParaRPr>
          </a:p>
        </p:txBody>
      </p:sp>
      <p:sp>
        <p:nvSpPr>
          <p:cNvPr id="54275" name="Title 3"/>
          <p:cNvSpPr>
            <a:spLocks noGrp="1" noChangeArrowheads="1"/>
          </p:cNvSpPr>
          <p:nvPr>
            <p:ph type="ctrTitle"/>
          </p:nvPr>
        </p:nvSpPr>
        <p:spPr>
          <a:xfrm>
            <a:off x="1709738" y="2286000"/>
            <a:ext cx="7840662" cy="1230313"/>
          </a:xfrm>
          <a:noFill/>
          <a:ln>
            <a:miter lim="800000"/>
            <a:headEnd/>
            <a:tailEnd/>
          </a:ln>
        </p:spPr>
        <p:txBody>
          <a:bodyPr vert="horz" wrap="square" lIns="91440" tIns="45720" rIns="91440" bIns="45720" numCol="1" anchorCtr="0" compatLnSpc="1">
            <a:prstTxWarp prst="textNoShape">
              <a:avLst/>
            </a:prstTxWarp>
          </a:bodyPr>
          <a:lstStyle/>
          <a:p>
            <a:r>
              <a:rPr lang="en-IN" altLang="en-US"/>
              <a:t>FAQs for Lecture 15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D6BD072-7C94-4A93-8B58-42A2A700205C}"/>
              </a:ext>
            </a:extLst>
          </p:cNvPr>
          <p:cNvSpPr/>
          <p:nvPr/>
        </p:nvSpPr>
        <p:spPr>
          <a:xfrm>
            <a:off x="7543800" y="1116013"/>
            <a:ext cx="4502150" cy="4502150"/>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a:p>
        </p:txBody>
      </p:sp>
      <p:graphicFrame>
        <p:nvGraphicFramePr>
          <p:cNvPr id="16387" name="Chart 5">
            <a:extLst>
              <a:ext uri="{FF2B5EF4-FFF2-40B4-BE49-F238E27FC236}">
                <a16:creationId xmlns:a16="http://schemas.microsoft.com/office/drawing/2014/main" id="{C7AE874E-2847-47B3-98F1-3E4BA4251BD4}"/>
              </a:ext>
            </a:extLst>
          </p:cNvPr>
          <p:cNvGraphicFramePr>
            <a:graphicFrameLocks/>
          </p:cNvGraphicFramePr>
          <p:nvPr/>
        </p:nvGraphicFramePr>
        <p:xfrm>
          <a:off x="2838450" y="1116013"/>
          <a:ext cx="2246313" cy="4217987"/>
        </p:xfrm>
        <a:graphic>
          <a:graphicData uri="http://schemas.openxmlformats.org/presentationml/2006/ole">
            <mc:AlternateContent xmlns:mc="http://schemas.openxmlformats.org/markup-compatibility/2006">
              <mc:Choice xmlns:v="urn:schemas-microsoft-com:vml" Requires="v">
                <p:oleObj spid="_x0000_s3105" name="Chart" r:id="rId4" imgW="2255715" imgH="4224894" progId="Excel.Chart.8">
                  <p:embed/>
                </p:oleObj>
              </mc:Choice>
              <mc:Fallback>
                <p:oleObj name="Chart" r:id="rId4" imgW="2255715" imgH="4224894" progId="Excel.Chart.8">
                  <p:embed/>
                  <p:pic>
                    <p:nvPicPr>
                      <p:cNvPr id="0"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50" y="1116013"/>
                        <a:ext cx="2246313" cy="421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a:extLst>
              <a:ext uri="{FF2B5EF4-FFF2-40B4-BE49-F238E27FC236}">
                <a16:creationId xmlns:a16="http://schemas.microsoft.com/office/drawing/2014/main" id="{3D7BD8A2-94DC-44F8-A382-E05651FCE316}"/>
              </a:ext>
            </a:extLst>
          </p:cNvPr>
          <p:cNvCxnSpPr>
            <a:cxnSpLocks/>
          </p:cNvCxnSpPr>
          <p:nvPr/>
        </p:nvCxnSpPr>
        <p:spPr>
          <a:xfrm>
            <a:off x="4524375" y="1970088"/>
            <a:ext cx="0" cy="18510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7D8A0B4-11F9-42FC-8D91-B134BF31586D}"/>
              </a:ext>
            </a:extLst>
          </p:cNvPr>
          <p:cNvCxnSpPr>
            <a:cxnSpLocks/>
          </p:cNvCxnSpPr>
          <p:nvPr/>
        </p:nvCxnSpPr>
        <p:spPr>
          <a:xfrm flipH="1">
            <a:off x="3444875" y="3838575"/>
            <a:ext cx="3175" cy="11112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390" name="TextBox 13">
            <a:extLst>
              <a:ext uri="{FF2B5EF4-FFF2-40B4-BE49-F238E27FC236}">
                <a16:creationId xmlns:a16="http://schemas.microsoft.com/office/drawing/2014/main" id="{276806F3-655E-499C-9BE8-F4BAE9180BA0}"/>
              </a:ext>
            </a:extLst>
          </p:cNvPr>
          <p:cNvSpPr txBox="1">
            <a:spLocks noChangeArrowheads="1"/>
          </p:cNvSpPr>
          <p:nvPr/>
        </p:nvSpPr>
        <p:spPr bwMode="auto">
          <a:xfrm>
            <a:off x="2878138" y="4468813"/>
            <a:ext cx="1493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Competence</a:t>
            </a:r>
          </a:p>
        </p:txBody>
      </p:sp>
      <p:sp>
        <p:nvSpPr>
          <p:cNvPr id="16391" name="TextBox 14">
            <a:extLst>
              <a:ext uri="{FF2B5EF4-FFF2-40B4-BE49-F238E27FC236}">
                <a16:creationId xmlns:a16="http://schemas.microsoft.com/office/drawing/2014/main" id="{4EA1088A-49A6-4192-88A1-44CB120ED579}"/>
              </a:ext>
            </a:extLst>
          </p:cNvPr>
          <p:cNvSpPr txBox="1">
            <a:spLocks noChangeArrowheads="1"/>
          </p:cNvSpPr>
          <p:nvPr/>
        </p:nvSpPr>
        <p:spPr bwMode="auto">
          <a:xfrm>
            <a:off x="4275138" y="2566988"/>
            <a:ext cx="230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Lack of Competence</a:t>
            </a:r>
          </a:p>
        </p:txBody>
      </p:sp>
      <p:sp>
        <p:nvSpPr>
          <p:cNvPr id="16392" name="TextBox 13">
            <a:extLst>
              <a:ext uri="{FF2B5EF4-FFF2-40B4-BE49-F238E27FC236}">
                <a16:creationId xmlns:a16="http://schemas.microsoft.com/office/drawing/2014/main" id="{931CD206-0A5C-4BD8-BA28-D9A476B3201A}"/>
              </a:ext>
            </a:extLst>
          </p:cNvPr>
          <p:cNvSpPr txBox="1">
            <a:spLocks noChangeArrowheads="1"/>
          </p:cNvSpPr>
          <p:nvPr/>
        </p:nvSpPr>
        <p:spPr bwMode="auto">
          <a:xfrm>
            <a:off x="288925" y="4152900"/>
            <a:ext cx="291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00080"/>
                </a:solidFill>
              </a:rPr>
              <a:t>Right Evaluation (Respect)</a:t>
            </a:r>
          </a:p>
        </p:txBody>
      </p:sp>
      <p:cxnSp>
        <p:nvCxnSpPr>
          <p:cNvPr id="23" name="Straight Arrow Connector 22">
            <a:extLst>
              <a:ext uri="{FF2B5EF4-FFF2-40B4-BE49-F238E27FC236}">
                <a16:creationId xmlns:a16="http://schemas.microsoft.com/office/drawing/2014/main" id="{DD9963B9-414D-421E-B2E0-D13DB3F3533F}"/>
              </a:ext>
            </a:extLst>
          </p:cNvPr>
          <p:cNvCxnSpPr>
            <a:cxnSpLocks/>
          </p:cNvCxnSpPr>
          <p:nvPr/>
        </p:nvCxnSpPr>
        <p:spPr>
          <a:xfrm flipH="1">
            <a:off x="4351338" y="4105275"/>
            <a:ext cx="1363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4" name="TextBox 13">
            <a:extLst>
              <a:ext uri="{FF2B5EF4-FFF2-40B4-BE49-F238E27FC236}">
                <a16:creationId xmlns:a16="http://schemas.microsoft.com/office/drawing/2014/main" id="{3F82F2F1-2DFE-47F2-85E8-773DFB5C768D}"/>
              </a:ext>
            </a:extLst>
          </p:cNvPr>
          <p:cNvSpPr txBox="1">
            <a:spLocks noChangeArrowheads="1"/>
          </p:cNvSpPr>
          <p:nvPr/>
        </p:nvSpPr>
        <p:spPr bwMode="auto">
          <a:xfrm>
            <a:off x="4760913" y="4284663"/>
            <a:ext cx="2017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FF0000"/>
                </a:solidFill>
              </a:rPr>
              <a:t>Under Evaluation </a:t>
            </a:r>
          </a:p>
          <a:p>
            <a:r>
              <a:rPr lang="en-IN" altLang="en-US">
                <a:solidFill>
                  <a:srgbClr val="FF0000"/>
                </a:solidFill>
              </a:rPr>
              <a:t>(Disrespect)</a:t>
            </a:r>
          </a:p>
        </p:txBody>
      </p:sp>
      <p:cxnSp>
        <p:nvCxnSpPr>
          <p:cNvPr id="25" name="Straight Arrow Connector 24">
            <a:extLst>
              <a:ext uri="{FF2B5EF4-FFF2-40B4-BE49-F238E27FC236}">
                <a16:creationId xmlns:a16="http://schemas.microsoft.com/office/drawing/2014/main" id="{7945B064-6F12-4BF4-BC5F-53809896F974}"/>
              </a:ext>
            </a:extLst>
          </p:cNvPr>
          <p:cNvCxnSpPr>
            <a:cxnSpLocks/>
          </p:cNvCxnSpPr>
          <p:nvPr/>
        </p:nvCxnSpPr>
        <p:spPr>
          <a:xfrm>
            <a:off x="2314575" y="2649538"/>
            <a:ext cx="1154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6" name="TextBox 13">
            <a:extLst>
              <a:ext uri="{FF2B5EF4-FFF2-40B4-BE49-F238E27FC236}">
                <a16:creationId xmlns:a16="http://schemas.microsoft.com/office/drawing/2014/main" id="{09FD9296-4B4C-4DF2-9342-DC283D3D7976}"/>
              </a:ext>
            </a:extLst>
          </p:cNvPr>
          <p:cNvSpPr txBox="1">
            <a:spLocks noChangeArrowheads="1"/>
          </p:cNvSpPr>
          <p:nvPr/>
        </p:nvSpPr>
        <p:spPr bwMode="auto">
          <a:xfrm>
            <a:off x="103188" y="3429000"/>
            <a:ext cx="1890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FF0000"/>
                </a:solidFill>
              </a:rPr>
              <a:t>Over Evaluation </a:t>
            </a:r>
          </a:p>
          <a:p>
            <a:r>
              <a:rPr lang="en-IN" altLang="en-US">
                <a:solidFill>
                  <a:srgbClr val="FF0000"/>
                </a:solidFill>
              </a:rPr>
              <a:t>      (Disrespect)</a:t>
            </a:r>
          </a:p>
        </p:txBody>
      </p:sp>
      <p:sp>
        <p:nvSpPr>
          <p:cNvPr id="28" name="Left Brace 27">
            <a:extLst>
              <a:ext uri="{FF2B5EF4-FFF2-40B4-BE49-F238E27FC236}">
                <a16:creationId xmlns:a16="http://schemas.microsoft.com/office/drawing/2014/main" id="{C6252358-846D-4C90-A450-BB82155AE316}"/>
              </a:ext>
            </a:extLst>
          </p:cNvPr>
          <p:cNvSpPr/>
          <p:nvPr/>
        </p:nvSpPr>
        <p:spPr>
          <a:xfrm>
            <a:off x="2011363" y="2649538"/>
            <a:ext cx="200025" cy="22510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9" name="Left Brace 28">
            <a:extLst>
              <a:ext uri="{FF2B5EF4-FFF2-40B4-BE49-F238E27FC236}">
                <a16:creationId xmlns:a16="http://schemas.microsoft.com/office/drawing/2014/main" id="{50469EA8-2CA8-4D97-8741-1F698A969968}"/>
              </a:ext>
            </a:extLst>
          </p:cNvPr>
          <p:cNvSpPr/>
          <p:nvPr/>
        </p:nvSpPr>
        <p:spPr>
          <a:xfrm>
            <a:off x="3143250" y="3868738"/>
            <a:ext cx="169863" cy="10525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30" name="Left Brace 29">
            <a:extLst>
              <a:ext uri="{FF2B5EF4-FFF2-40B4-BE49-F238E27FC236}">
                <a16:creationId xmlns:a16="http://schemas.microsoft.com/office/drawing/2014/main" id="{D68F62BD-A9E8-4325-BCA9-D46810A79654}"/>
              </a:ext>
            </a:extLst>
          </p:cNvPr>
          <p:cNvSpPr/>
          <p:nvPr/>
        </p:nvSpPr>
        <p:spPr>
          <a:xfrm rot="10800000">
            <a:off x="4564063" y="4102100"/>
            <a:ext cx="149225" cy="8080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16400" name="TextBox 30">
            <a:extLst>
              <a:ext uri="{FF2B5EF4-FFF2-40B4-BE49-F238E27FC236}">
                <a16:creationId xmlns:a16="http://schemas.microsoft.com/office/drawing/2014/main" id="{D409D57C-AFFE-4EEB-8910-16AB2052D378}"/>
              </a:ext>
            </a:extLst>
          </p:cNvPr>
          <p:cNvSpPr txBox="1">
            <a:spLocks noChangeArrowheads="1"/>
          </p:cNvSpPr>
          <p:nvPr/>
        </p:nvSpPr>
        <p:spPr bwMode="auto">
          <a:xfrm>
            <a:off x="3805238" y="5859463"/>
            <a:ext cx="2952750"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bg1"/>
                </a:solidFill>
              </a:rPr>
              <a:t>e.g. Assuming Self = Body</a:t>
            </a:r>
            <a:endParaRPr lang="en-IN" altLang="en-US">
              <a:solidFill>
                <a:schemeClr val="bg1"/>
              </a:solidFill>
            </a:endParaRPr>
          </a:p>
        </p:txBody>
      </p:sp>
      <p:sp>
        <p:nvSpPr>
          <p:cNvPr id="16401" name="TextBox 13">
            <a:extLst>
              <a:ext uri="{FF2B5EF4-FFF2-40B4-BE49-F238E27FC236}">
                <a16:creationId xmlns:a16="http://schemas.microsoft.com/office/drawing/2014/main" id="{A9A62766-1886-4FD8-BB4D-A724C8317127}"/>
              </a:ext>
            </a:extLst>
          </p:cNvPr>
          <p:cNvSpPr txBox="1">
            <a:spLocks noChangeArrowheads="1"/>
          </p:cNvSpPr>
          <p:nvPr/>
        </p:nvSpPr>
        <p:spPr bwMode="auto">
          <a:xfrm>
            <a:off x="76200" y="5859463"/>
            <a:ext cx="3671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FF0000"/>
                </a:solidFill>
              </a:rPr>
              <a:t>Otherwise Evaluation (Disrespect)</a:t>
            </a:r>
          </a:p>
        </p:txBody>
      </p:sp>
      <p:sp>
        <p:nvSpPr>
          <p:cNvPr id="16402" name="TextBox 32">
            <a:extLst>
              <a:ext uri="{FF2B5EF4-FFF2-40B4-BE49-F238E27FC236}">
                <a16:creationId xmlns:a16="http://schemas.microsoft.com/office/drawing/2014/main" id="{789E1FA2-209C-4437-82A8-FBD4F56B8138}"/>
              </a:ext>
            </a:extLst>
          </p:cNvPr>
          <p:cNvSpPr txBox="1">
            <a:spLocks noChangeArrowheads="1"/>
          </p:cNvSpPr>
          <p:nvPr/>
        </p:nvSpPr>
        <p:spPr bwMode="auto">
          <a:xfrm>
            <a:off x="1462088" y="663575"/>
            <a:ext cx="499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Over, Under or Otherwise Evaluation is Disrespect.</a:t>
            </a:r>
            <a:endParaRPr lang="en-IN" altLang="en-US" b="1"/>
          </a:p>
        </p:txBody>
      </p:sp>
      <p:sp>
        <p:nvSpPr>
          <p:cNvPr id="16403" name="Title 10">
            <a:extLst>
              <a:ext uri="{FF2B5EF4-FFF2-40B4-BE49-F238E27FC236}">
                <a16:creationId xmlns:a16="http://schemas.microsoft.com/office/drawing/2014/main" id="{386A3741-C3A3-4599-A257-2257E7C046F7}"/>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Respect and Disrespect</a:t>
            </a:r>
            <a:endParaRPr lang="en-IN" altLang="en-US"/>
          </a:p>
        </p:txBody>
      </p:sp>
      <p:sp>
        <p:nvSpPr>
          <p:cNvPr id="16404" name="TextBox 1">
            <a:extLst>
              <a:ext uri="{FF2B5EF4-FFF2-40B4-BE49-F238E27FC236}">
                <a16:creationId xmlns:a16="http://schemas.microsoft.com/office/drawing/2014/main" id="{FFDB8933-0DE0-4A39-B0F9-49CD00AC4ADD}"/>
              </a:ext>
            </a:extLst>
          </p:cNvPr>
          <p:cNvSpPr txBox="1">
            <a:spLocks noChangeArrowheads="1"/>
          </p:cNvSpPr>
          <p:nvPr/>
        </p:nvSpPr>
        <p:spPr bwMode="auto">
          <a:xfrm>
            <a:off x="7650163" y="1295400"/>
            <a:ext cx="4313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Competence is the share of imagination </a:t>
            </a:r>
          </a:p>
          <a:p>
            <a:pPr algn="ctr"/>
            <a:r>
              <a:rPr lang="en-US" altLang="en-US"/>
              <a:t>guided by Natural Acceptance </a:t>
            </a:r>
          </a:p>
          <a:p>
            <a:pPr algn="ctr"/>
            <a:r>
              <a:rPr lang="en-US" altLang="en-US"/>
              <a:t>(or Right Understanding)</a:t>
            </a:r>
            <a:endParaRPr lang="en-IN" altLang="en-US"/>
          </a:p>
        </p:txBody>
      </p:sp>
      <p:pic>
        <p:nvPicPr>
          <p:cNvPr id="16405" name="Picture 1">
            <a:extLst>
              <a:ext uri="{FF2B5EF4-FFF2-40B4-BE49-F238E27FC236}">
                <a16:creationId xmlns:a16="http://schemas.microsoft.com/office/drawing/2014/main" id="{5169ADB0-EAFE-4F35-BC3A-B1246EF60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1200" y="2820988"/>
            <a:ext cx="364648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433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Today we respect good people but not bad people, like criminals. One person is successful on the basis of his hard work – he has done his PhD, has a good job… Another person is a loser… So, how can we respect both of these people equally?</a:t>
            </a:r>
          </a:p>
          <a:p>
            <a:endParaRPr lang="en-US" altLang="en-US">
              <a:latin typeface="Arial" charset="0"/>
            </a:endParaRPr>
          </a:p>
        </p:txBody>
      </p:sp>
      <p:sp>
        <p:nvSpPr>
          <p:cNvPr id="55299" name="Content Placeholder 1"/>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IN" altLang="en-US" dirty="0">
                <a:latin typeface="Arial" charset="0"/>
              </a:rPr>
              <a:t>What we are saying is that at the level of purpose, program and potential, we are similar. However, at the level of competence, we may be different. The difference that is being mentioned here is about the competence and that is fine. The main question is whether we are able to accept that at the level of purpose, program and potential, we are similar or not.</a:t>
            </a:r>
          </a:p>
          <a:p>
            <a:pPr marL="0" indent="0"/>
            <a:endParaRPr lang="en-IN" altLang="en-US" dirty="0">
              <a:latin typeface="Arial" charset="0"/>
            </a:endParaRPr>
          </a:p>
          <a:p>
            <a:pPr marL="0" indent="0">
              <a:buFont typeface="Arial" charset="0"/>
              <a:buNone/>
            </a:pPr>
            <a:r>
              <a:rPr lang="en-IN" altLang="en-US" u="sng" dirty="0">
                <a:latin typeface="Arial" charset="0"/>
              </a:rPr>
              <a:t>Study level</a:t>
            </a:r>
            <a:r>
              <a:rPr lang="en-IN" altLang="en-US" dirty="0">
                <a:latin typeface="Arial" charset="0"/>
              </a:rPr>
              <a:t>	</a:t>
            </a:r>
            <a:r>
              <a:rPr lang="en-IN" altLang="en-US" u="sng" dirty="0">
                <a:latin typeface="Arial" charset="0"/>
              </a:rPr>
              <a:t>Competence for harmony in</a:t>
            </a:r>
          </a:p>
          <a:p>
            <a:pPr marL="0" indent="0">
              <a:buFont typeface="Arial" charset="0"/>
              <a:buNone/>
            </a:pPr>
            <a:r>
              <a:rPr lang="en-IN" altLang="en-US" dirty="0">
                <a:latin typeface="Arial" charset="0"/>
              </a:rPr>
              <a:t>High school	Family</a:t>
            </a:r>
          </a:p>
          <a:p>
            <a:pPr marL="0" indent="0">
              <a:buFont typeface="Arial" charset="0"/>
              <a:buNone/>
            </a:pPr>
            <a:r>
              <a:rPr lang="en-IN" altLang="en-US" dirty="0">
                <a:latin typeface="Arial" charset="0"/>
              </a:rPr>
              <a:t>Inter		Village</a:t>
            </a:r>
          </a:p>
          <a:p>
            <a:pPr marL="0" indent="0">
              <a:buFont typeface="Arial" charset="0"/>
              <a:buNone/>
            </a:pPr>
            <a:r>
              <a:rPr lang="en-IN" altLang="en-US" dirty="0">
                <a:latin typeface="Arial" charset="0"/>
              </a:rPr>
              <a:t>Graduation	District, State</a:t>
            </a:r>
          </a:p>
          <a:p>
            <a:pPr marL="0" indent="0">
              <a:buFont typeface="Arial" charset="0"/>
              <a:buNone/>
            </a:pPr>
            <a:r>
              <a:rPr lang="en-IN" altLang="en-US" dirty="0">
                <a:latin typeface="Arial" charset="0"/>
              </a:rPr>
              <a:t>PG		Nation</a:t>
            </a:r>
          </a:p>
          <a:p>
            <a:pPr marL="0" indent="0">
              <a:buFont typeface="Arial" charset="0"/>
              <a:buNone/>
            </a:pPr>
            <a:r>
              <a:rPr lang="en-IN" altLang="en-US" dirty="0">
                <a:latin typeface="Arial" charset="0"/>
              </a:rPr>
              <a:t>PhD		World</a:t>
            </a:r>
          </a:p>
        </p:txBody>
      </p:sp>
      <p:sp>
        <p:nvSpPr>
          <p:cNvPr id="55300"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p>
        </p:txBody>
      </p:sp>
      <p:cxnSp>
        <p:nvCxnSpPr>
          <p:cNvPr id="5" name="Straight Connector 4"/>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When you say right evaluation, what exactly are we evaluating? We generally evaluate the skills to do something, like skill to solve </a:t>
            </a:r>
            <a:r>
              <a:rPr lang="en-US" altLang="en-US" dirty="0" err="1">
                <a:latin typeface="Arial" charset="0"/>
              </a:rPr>
              <a:t>maths</a:t>
            </a:r>
            <a:r>
              <a:rPr lang="en-US" altLang="en-US" dirty="0">
                <a:latin typeface="Arial" charset="0"/>
              </a:rPr>
              <a:t> problems, etc. </a:t>
            </a:r>
          </a:p>
          <a:p>
            <a:endParaRPr lang="en-US" altLang="en-US" dirty="0">
              <a:latin typeface="Arial" charset="0"/>
            </a:endParaRPr>
          </a:p>
          <a:p>
            <a:endParaRPr lang="en-US" altLang="en-US" dirty="0">
              <a:latin typeface="Arial" charset="0"/>
            </a:endParaRPr>
          </a:p>
          <a:p>
            <a:r>
              <a:rPr lang="en-US" altLang="en-US" dirty="0">
                <a:latin typeface="Arial" charset="0"/>
              </a:rPr>
              <a:t>Is the evaluation relative (between one person and another person) or something absolute?</a:t>
            </a:r>
          </a:p>
          <a:p>
            <a:endParaRPr lang="en-US" altLang="en-US" dirty="0">
              <a:latin typeface="Arial" charset="0"/>
            </a:endParaRPr>
          </a:p>
        </p:txBody>
      </p:sp>
      <p:sp>
        <p:nvSpPr>
          <p:cNvPr id="56323"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IN" altLang="en-US" sz="2000" dirty="0">
                <a:latin typeface="Arial" charset="0"/>
              </a:rPr>
              <a:t>We are evaluating- </a:t>
            </a:r>
          </a:p>
          <a:p>
            <a:pPr marL="0" indent="0">
              <a:buNone/>
            </a:pPr>
            <a:r>
              <a:rPr lang="en-IN" altLang="en-US" sz="2000" dirty="0">
                <a:latin typeface="Arial" charset="0"/>
              </a:rPr>
              <a:t>1. the purpose, program and potential - similar </a:t>
            </a:r>
          </a:p>
          <a:p>
            <a:pPr marL="0" indent="0">
              <a:buNone/>
            </a:pPr>
            <a:r>
              <a:rPr lang="en-IN" altLang="en-US" sz="2000" dirty="0">
                <a:latin typeface="Arial" charset="0"/>
              </a:rPr>
              <a:t>	and </a:t>
            </a:r>
          </a:p>
          <a:p>
            <a:pPr marL="0" indent="0">
              <a:buNone/>
            </a:pPr>
            <a:r>
              <a:rPr lang="en-IN" altLang="en-US" sz="2000" dirty="0">
                <a:latin typeface="Arial" charset="0"/>
              </a:rPr>
              <a:t>2. the competence- may be different. </a:t>
            </a:r>
          </a:p>
          <a:p>
            <a:pPr>
              <a:buFont typeface="Arial" charset="0"/>
              <a:buNone/>
            </a:pPr>
            <a:r>
              <a:rPr lang="en-IN" altLang="en-US" sz="2000" dirty="0">
                <a:latin typeface="Arial" charset="0"/>
              </a:rPr>
              <a:t>  (the competence includes skills)</a:t>
            </a:r>
          </a:p>
          <a:p>
            <a:endParaRPr lang="en-IN" altLang="en-US" sz="2000" dirty="0">
              <a:latin typeface="Arial" charset="0"/>
            </a:endParaRPr>
          </a:p>
          <a:p>
            <a:r>
              <a:rPr lang="en-IN" altLang="en-US" sz="2000" dirty="0">
                <a:latin typeface="Arial" charset="0"/>
              </a:rPr>
              <a:t>Evaluation of  purpose, program and potential, (which are similar) is absolute</a:t>
            </a:r>
          </a:p>
          <a:p>
            <a:pPr marL="0" indent="0">
              <a:buNone/>
            </a:pPr>
            <a:r>
              <a:rPr lang="en-IN" altLang="en-US" sz="2000" dirty="0">
                <a:latin typeface="Arial" charset="0"/>
              </a:rPr>
              <a:t>  [definite, basic reference – full human potential]</a:t>
            </a:r>
          </a:p>
          <a:p>
            <a:pPr marL="0" indent="0">
              <a:buNone/>
            </a:pPr>
            <a:r>
              <a:rPr lang="en-IN" altLang="en-US" sz="2000" dirty="0">
                <a:latin typeface="Arial" charset="0"/>
              </a:rPr>
              <a:t>and </a:t>
            </a:r>
          </a:p>
          <a:p>
            <a:r>
              <a:rPr lang="en-IN" altLang="en-US" sz="2000" dirty="0">
                <a:latin typeface="Arial" charset="0"/>
              </a:rPr>
              <a:t>Evaluation of competence is </a:t>
            </a:r>
            <a:r>
              <a:rPr lang="en-IN" altLang="en-US" sz="2000" dirty="0" err="1">
                <a:latin typeface="Arial" charset="0"/>
              </a:rPr>
              <a:t>wrt</a:t>
            </a:r>
            <a:r>
              <a:rPr lang="en-IN" altLang="en-US" sz="2000" dirty="0">
                <a:latin typeface="Arial" charset="0"/>
              </a:rPr>
              <a:t> potential which is absolute</a:t>
            </a:r>
          </a:p>
          <a:p>
            <a:pPr marL="0" indent="0">
              <a:buNone/>
            </a:pPr>
            <a:r>
              <a:rPr lang="en-IN" altLang="en-US" sz="2000" dirty="0">
                <a:latin typeface="Arial" charset="0"/>
              </a:rPr>
              <a:t>Competence of two persons may be different hence, they can be compared</a:t>
            </a:r>
          </a:p>
          <a:p>
            <a:pPr marL="0" indent="0">
              <a:buNone/>
            </a:pPr>
            <a:r>
              <a:rPr lang="en-IN" altLang="en-US" sz="2000" dirty="0">
                <a:latin typeface="Arial" charset="0"/>
              </a:rPr>
              <a:t>However, this comparison is for mutual complementarity and not for differentiation or discrimination</a:t>
            </a:r>
          </a:p>
          <a:p>
            <a:endParaRPr lang="en-IN" altLang="en-US" sz="2000" dirty="0">
              <a:latin typeface="Arial" charset="0"/>
            </a:endParaRPr>
          </a:p>
          <a:p>
            <a:endParaRPr lang="en-IN" altLang="en-US" sz="2000" dirty="0">
              <a:latin typeface="Arial" charset="0"/>
            </a:endParaRPr>
          </a:p>
        </p:txBody>
      </p:sp>
      <p:sp>
        <p:nvSpPr>
          <p:cNvPr id="56324"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5" name="Straight Connector 4"/>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Chart 5">
            <a:extLst>
              <a:ext uri="{FF2B5EF4-FFF2-40B4-BE49-F238E27FC236}">
                <a16:creationId xmlns:a16="http://schemas.microsoft.com/office/drawing/2014/main" id="{5AC6D32D-60B6-49D8-8A94-63BF32FD3A65}"/>
              </a:ext>
            </a:extLst>
          </p:cNvPr>
          <p:cNvGraphicFramePr>
            <a:graphicFrameLocks/>
          </p:cNvGraphicFramePr>
          <p:nvPr/>
        </p:nvGraphicFramePr>
        <p:xfrm>
          <a:off x="228600" y="3962401"/>
          <a:ext cx="4572000" cy="2567940"/>
        </p:xfrm>
        <a:graphic>
          <a:graphicData uri="http://schemas.openxmlformats.org/presentationml/2006/ole">
            <mc:AlternateContent xmlns:mc="http://schemas.openxmlformats.org/markup-compatibility/2006">
              <mc:Choice xmlns:v="urn:schemas-microsoft-com:vml" Requires="v">
                <p:oleObj spid="_x0000_s4129" name="Chart" r:id="rId3" imgW="6206266" imgH="3816427" progId="">
                  <p:embed/>
                </p:oleObj>
              </mc:Choice>
              <mc:Fallback>
                <p:oleObj name="Chart" r:id="rId3" imgW="6206266" imgH="3816427" progId="">
                  <p:embed/>
                  <p:pic>
                    <p:nvPicPr>
                      <p:cNvPr id="0"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62401"/>
                        <a:ext cx="4572000" cy="2567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5504E-5B46-4CA5-B3DF-B7DDF4E22CA5}"/>
              </a:ext>
            </a:extLst>
          </p:cNvPr>
          <p:cNvSpPr>
            <a:spLocks noGrp="1"/>
          </p:cNvSpPr>
          <p:nvPr>
            <p:ph type="title"/>
          </p:nvPr>
        </p:nvSpPr>
        <p:spPr/>
        <p:txBody>
          <a:bodyPr/>
          <a:lstStyle/>
          <a:p>
            <a:r>
              <a:rPr lang="en-US" dirty="0"/>
              <a:t>Basic Reference: Full Human Potential (Same for All)</a:t>
            </a:r>
            <a:endParaRPr lang="en-IN" dirty="0"/>
          </a:p>
        </p:txBody>
      </p:sp>
      <p:sp>
        <p:nvSpPr>
          <p:cNvPr id="2" name="Content Placeholder 1">
            <a:extLst>
              <a:ext uri="{FF2B5EF4-FFF2-40B4-BE49-F238E27FC236}">
                <a16:creationId xmlns:a16="http://schemas.microsoft.com/office/drawing/2014/main" id="{70724C0E-5AB4-4738-9035-95F00D7D59EC}"/>
              </a:ext>
            </a:extLst>
          </p:cNvPr>
          <p:cNvSpPr>
            <a:spLocks noGrp="1"/>
          </p:cNvSpPr>
          <p:nvPr>
            <p:ph type="body" sz="quarter" idx="13"/>
          </p:nvPr>
        </p:nvSpPr>
        <p:spPr/>
        <p:txBody>
          <a:bodyPr/>
          <a:lstStyle/>
          <a:p>
            <a:pPr marL="457200" marR="0" lvl="0" indent="-457200" algn="l" defTabSz="914400" rtl="0" eaLnBrk="1" fontAlgn="base" latinLnBrk="0" hangingPunct="1">
              <a:lnSpc>
                <a:spcPct val="100000"/>
              </a:lnSpc>
              <a:spcBef>
                <a:spcPct val="20000"/>
              </a:spcBef>
              <a:spcAft>
                <a:spcPct val="0"/>
              </a:spcAft>
              <a:buClrTx/>
              <a:buSzTx/>
              <a:buFont typeface="Symbol" pitchFamily="18" charset="2"/>
              <a:buAutoNum type="arabicPeriod"/>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Completeness of understanding (Truth) and feeling (Love)</a:t>
            </a:r>
          </a:p>
          <a:p>
            <a:pPr lvl="2">
              <a:defRPr/>
            </a:pPr>
            <a:r>
              <a:rPr lang="en-US" sz="2000" dirty="0">
                <a:solidFill>
                  <a:prstClr val="black"/>
                </a:solidFill>
              </a:rPr>
              <a:t>Self… entire existence</a:t>
            </a:r>
          </a:p>
          <a:p>
            <a:pPr lvl="2">
              <a:defRPr/>
            </a:pPr>
            <a:r>
              <a:rPr lang="en-US" sz="2000" dirty="0">
                <a:solidFill>
                  <a:prstClr val="black"/>
                </a:solidFill>
              </a:rPr>
              <a:t>My relationship, my role in existence</a:t>
            </a:r>
          </a:p>
          <a:p>
            <a:pPr marL="457200" marR="0" lvl="0" indent="-457200" algn="l" defTabSz="914400" rtl="0" eaLnBrk="1" fontAlgn="base" latinLnBrk="0" hangingPunct="1">
              <a:lnSpc>
                <a:spcPct val="100000"/>
              </a:lnSpc>
              <a:spcBef>
                <a:spcPct val="20000"/>
              </a:spcBef>
              <a:spcAft>
                <a:spcPct val="0"/>
              </a:spcAft>
              <a:buClrTx/>
              <a:buSzTx/>
              <a:buFont typeface="Symbol" pitchFamily="18" charset="2"/>
              <a:buAutoNum type="arabicPeriod"/>
              <a:tabLst/>
              <a:defRPr/>
            </a:pPr>
            <a:endParaRPr lang="en-US" dirty="0">
              <a:solidFill>
                <a:prstClr val="black"/>
              </a:solidFill>
            </a:endParaRPr>
          </a:p>
          <a:p>
            <a:pPr marL="457200" marR="0" lvl="0" indent="-457200" algn="l" defTabSz="914400" rtl="0" eaLnBrk="1" fontAlgn="base" latinLnBrk="0" hangingPunct="1">
              <a:lnSpc>
                <a:spcPct val="100000"/>
              </a:lnSpc>
              <a:spcBef>
                <a:spcPct val="20000"/>
              </a:spcBef>
              <a:spcAft>
                <a:spcPct val="0"/>
              </a:spcAft>
              <a:buClrTx/>
              <a:buSzTx/>
              <a:buFont typeface="Symbol" pitchFamily="18" charset="2"/>
              <a:buAutoNum type="arabicPeriod"/>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Completeness of expression (compassion)</a:t>
            </a:r>
          </a:p>
          <a:p>
            <a:pPr lvl="2">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Behavioral competence, ability to live in relationship</a:t>
            </a:r>
          </a:p>
          <a:p>
            <a:pPr lvl="2">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Competence to work or skills related to work</a:t>
            </a:r>
          </a:p>
          <a:p>
            <a:pPr lvl="2">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Competence for participation in the larger order</a:t>
            </a:r>
          </a:p>
          <a:p>
            <a:pPr marL="0" indent="0">
              <a:buNone/>
              <a:defRPr/>
            </a:pPr>
            <a:endParaRPr lang="en-US" dirty="0">
              <a:solidFill>
                <a:prstClr val="black"/>
              </a:solidFill>
            </a:endParaRPr>
          </a:p>
          <a:p>
            <a:pPr marL="0" indent="0">
              <a:buNone/>
              <a:defRPr/>
            </a:pP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indent="0">
              <a:buNone/>
              <a:defRPr/>
            </a:pPr>
            <a:r>
              <a:rPr lang="en-US" dirty="0">
                <a:solidFill>
                  <a:prstClr val="black"/>
                </a:solidFill>
              </a:rPr>
              <a:t>Check:</a:t>
            </a:r>
          </a:p>
          <a:p>
            <a:pPr marL="0" indent="0">
              <a:buNone/>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Are we able to see that every human being (Self) has the same potential?</a:t>
            </a:r>
          </a:p>
          <a:p>
            <a:endParaRPr lang="en-IN" dirty="0"/>
          </a:p>
        </p:txBody>
      </p:sp>
    </p:spTree>
    <p:extLst>
      <p:ext uri="{BB962C8B-B14F-4D97-AF65-F5344CB8AC3E}">
        <p14:creationId xmlns:p14="http://schemas.microsoft.com/office/powerpoint/2010/main" val="2291725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41B2627-9778-4883-AC83-B79436270CD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Competence</a:t>
            </a:r>
            <a:endParaRPr lang="en-IN" altLang="en-US"/>
          </a:p>
        </p:txBody>
      </p:sp>
      <p:sp>
        <p:nvSpPr>
          <p:cNvPr id="3" name="Text Placeholder 2">
            <a:extLst>
              <a:ext uri="{FF2B5EF4-FFF2-40B4-BE49-F238E27FC236}">
                <a16:creationId xmlns:a16="http://schemas.microsoft.com/office/drawing/2014/main" id="{318403E8-A39B-4750-B68B-C4470506A0E6}"/>
              </a:ext>
            </a:extLst>
          </p:cNvPr>
          <p:cNvSpPr>
            <a:spLocks noGrp="1"/>
          </p:cNvSpPr>
          <p:nvPr>
            <p:ph type="body" sz="quarter" idx="13"/>
          </p:nvPr>
        </p:nvSpPr>
        <p:spPr/>
        <p:txBody>
          <a:bodyPr>
            <a:normAutofit/>
          </a:bodyPr>
          <a:lstStyle/>
          <a:p>
            <a:pPr marL="0" indent="0">
              <a:buFont typeface="Symbol" pitchFamily="18" charset="2"/>
              <a:buNone/>
              <a:defRPr/>
            </a:pPr>
            <a:r>
              <a:rPr altLang="en-US" dirty="0"/>
              <a:t>Competence = Accumulated imagination (desire, thought and expectation)…</a:t>
            </a:r>
          </a:p>
          <a:p>
            <a:pPr marL="0" indent="0">
              <a:buFont typeface="Symbol" pitchFamily="18" charset="2"/>
              <a:buNone/>
              <a:defRPr/>
            </a:pPr>
            <a:r>
              <a:rPr altLang="en-US" dirty="0"/>
              <a:t>		(skill is a part of competence, not all of it)</a:t>
            </a:r>
          </a:p>
          <a:p>
            <a:pPr marL="0" indent="0">
              <a:buFont typeface="Symbol" pitchFamily="18" charset="2"/>
              <a:buNone/>
              <a:defRPr/>
            </a:pPr>
            <a:endParaRPr altLang="en-US" dirty="0"/>
          </a:p>
          <a:p>
            <a:pPr marL="0" indent="0">
              <a:buFont typeface="Symbol" pitchFamily="18" charset="2"/>
              <a:buNone/>
              <a:defRPr/>
            </a:pPr>
            <a:r>
              <a:rPr altLang="en-US" dirty="0"/>
              <a:t>Right evaluation of competence</a:t>
            </a:r>
          </a:p>
          <a:p>
            <a:pPr marL="0" indent="0">
              <a:buFont typeface="Symbol" pitchFamily="18" charset="2"/>
              <a:buNone/>
              <a:defRPr/>
            </a:pPr>
            <a:r>
              <a:rPr altLang="en-US" dirty="0"/>
              <a:t>	evaluation of how much of the imagination is motivated by natural acceptance</a:t>
            </a:r>
          </a:p>
          <a:p>
            <a:pPr marL="0" indent="0">
              <a:buFont typeface="Symbol" pitchFamily="18" charset="2"/>
              <a:buNone/>
              <a:defRPr/>
            </a:pPr>
            <a:r>
              <a:rPr altLang="en-US" dirty="0"/>
              <a:t>	It includes evaluation of the skills related to work</a:t>
            </a:r>
          </a:p>
          <a:p>
            <a:pPr marL="0" indent="0">
              <a:buFont typeface="Symbol" pitchFamily="18" charset="2"/>
              <a:buNone/>
              <a:defRPr/>
            </a:pPr>
            <a:endParaRPr dirty="0"/>
          </a:p>
          <a:p>
            <a:pPr marL="0" indent="0">
              <a:buFont typeface="Symbol" pitchFamily="18" charset="2"/>
              <a:buNone/>
              <a:defRPr/>
            </a:pPr>
            <a:r>
              <a:rPr lang="en-US" dirty="0"/>
              <a:t>Competence includes				(make column for full human potential)</a:t>
            </a:r>
          </a:p>
          <a:p>
            <a:pPr marL="457200" indent="-457200">
              <a:buFont typeface="Symbol" pitchFamily="18" charset="2"/>
              <a:buAutoNum type="arabicPeriod"/>
              <a:defRPr/>
            </a:pPr>
            <a:r>
              <a:rPr lang="en-US" dirty="0"/>
              <a:t>Level of understanding and feeling</a:t>
            </a:r>
          </a:p>
          <a:p>
            <a:pPr marL="457200" indent="-457200">
              <a:buFont typeface="Symbol" pitchFamily="18" charset="2"/>
              <a:buAutoNum type="arabicPeriod"/>
              <a:defRPr/>
            </a:pPr>
            <a:endParaRPr lang="en-US" dirty="0"/>
          </a:p>
          <a:p>
            <a:pPr marL="457200" indent="-457200">
              <a:buFont typeface="Symbol" pitchFamily="18" charset="2"/>
              <a:buAutoNum type="arabicPeriod"/>
              <a:defRPr/>
            </a:pPr>
            <a:r>
              <a:rPr lang="en-US" dirty="0"/>
              <a:t>Behavioral competence, ability to live in relationship (feeling, likeability, teamwork…)</a:t>
            </a:r>
          </a:p>
          <a:p>
            <a:pPr marL="457200" indent="-457200">
              <a:buFont typeface="Symbol" pitchFamily="18" charset="2"/>
              <a:buAutoNum type="arabicPeriod"/>
              <a:defRPr/>
            </a:pPr>
            <a:r>
              <a:rPr lang="en-US" dirty="0"/>
              <a:t>Competence to work or skills related to work</a:t>
            </a:r>
          </a:p>
          <a:p>
            <a:pPr marL="457200" indent="-457200">
              <a:buFont typeface="Symbol" pitchFamily="18" charset="2"/>
              <a:buAutoNum type="arabicPeriod"/>
              <a:defRPr/>
            </a:pPr>
            <a:r>
              <a:rPr lang="en-US" dirty="0"/>
              <a:t>Competence for participation in the larger order</a:t>
            </a:r>
          </a:p>
        </p:txBody>
      </p:sp>
      <p:pic>
        <p:nvPicPr>
          <p:cNvPr id="61444" name="Picture 28" descr="Picture1.png">
            <a:extLst>
              <a:ext uri="{FF2B5EF4-FFF2-40B4-BE49-F238E27FC236}">
                <a16:creationId xmlns:a16="http://schemas.microsoft.com/office/drawing/2014/main" id="{9C111AC5-40F9-43E7-AF92-17039E6023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417763"/>
            <a:ext cx="12192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095845F9-F6C8-437A-88D1-C9C7167E0179}"/>
              </a:ext>
            </a:extLst>
          </p:cNvPr>
          <p:cNvCxnSpPr>
            <a:cxnSpLocks/>
          </p:cNvCxnSpPr>
          <p:nvPr/>
        </p:nvCxnSpPr>
        <p:spPr>
          <a:xfrm>
            <a:off x="10668000" y="2286000"/>
            <a:ext cx="914400" cy="382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Placeholder 3">
            <a:extLst>
              <a:ext uri="{FF2B5EF4-FFF2-40B4-BE49-F238E27FC236}">
                <a16:creationId xmlns:a16="http://schemas.microsoft.com/office/drawing/2014/main" id="{61160052-746E-4290-9E91-C754E45EC9D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a:t>Values help us decide “what to do”</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Value competence can be indicated by the % share of imagination that is guided by Natural Acceptance (which is for relationship, harmony and co-existence)</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Having value competence means that we know what to do to ensure harmony at any moment in every situation</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To ensure the implementation skill proficiency is also required</a:t>
            </a:r>
          </a:p>
          <a:p>
            <a:pPr marL="0" indent="0">
              <a:buFont typeface="Arial" panose="020B0604020202020204" pitchFamily="34" charset="0"/>
              <a:buNone/>
            </a:pPr>
            <a:endParaRPr lang="en-US" altLang="en-US" dirty="0"/>
          </a:p>
        </p:txBody>
      </p:sp>
      <p:sp>
        <p:nvSpPr>
          <p:cNvPr id="19459" name="Content Placeholder 5">
            <a:extLst>
              <a:ext uri="{FF2B5EF4-FFF2-40B4-BE49-F238E27FC236}">
                <a16:creationId xmlns:a16="http://schemas.microsoft.com/office/drawing/2014/main" id="{F217DB80-3312-422C-86EF-CCBFF72DDEE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Skills help us in “how to do”</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Skill Proficiency can be indicated by how well someone can perform a particular task</a:t>
            </a:r>
          </a:p>
          <a:p>
            <a:pPr marL="0" indent="0">
              <a:buFont typeface="Arial" panose="020B0604020202020204" pitchFamily="34" charset="0"/>
              <a:buNone/>
            </a:pPr>
            <a:endParaRPr lang="en-IN" altLang="en-US"/>
          </a:p>
          <a:p>
            <a:pPr marL="0" indent="0">
              <a:buFont typeface="Arial" panose="020B0604020202020204" pitchFamily="34" charset="0"/>
              <a:buNone/>
            </a:pPr>
            <a:endParaRPr lang="en-US" altLang="en-US" sz="3600"/>
          </a:p>
          <a:p>
            <a:pPr marL="0" indent="0">
              <a:buFont typeface="Arial" panose="020B0604020202020204" pitchFamily="34" charset="0"/>
              <a:buNone/>
            </a:pPr>
            <a:r>
              <a:rPr lang="en-US" altLang="en-US"/>
              <a:t>Having skill proficiency does ensure that the skill will be used for ensuring harmony – for that value competence is a pre-requisite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Values, value competence and skills, skill proficiency are complimentary to each other</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Both are required to live with fulfilment</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p:txBody>
      </p:sp>
      <p:sp>
        <p:nvSpPr>
          <p:cNvPr id="19460" name="Title 4">
            <a:extLst>
              <a:ext uri="{FF2B5EF4-FFF2-40B4-BE49-F238E27FC236}">
                <a16:creationId xmlns:a16="http://schemas.microsoft.com/office/drawing/2014/main" id="{E07E2F35-3114-4B2F-BB7A-DE12721628CD}"/>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Value Competence</a:t>
            </a:r>
          </a:p>
        </p:txBody>
      </p:sp>
      <p:sp>
        <p:nvSpPr>
          <p:cNvPr id="7" name="Content Placeholder 6">
            <a:extLst>
              <a:ext uri="{FF2B5EF4-FFF2-40B4-BE49-F238E27FC236}">
                <a16:creationId xmlns:a16="http://schemas.microsoft.com/office/drawing/2014/main" id="{0870C0EA-7FFB-4DAD-99C3-E6602E52C657}"/>
              </a:ext>
            </a:extLst>
          </p:cNvPr>
          <p:cNvSpPr>
            <a:spLocks noGrp="1"/>
          </p:cNvSpPr>
          <p:nvPr>
            <p:ph sz="quarter" idx="10"/>
          </p:nvPr>
        </p:nvSpPr>
        <p:spPr/>
        <p:txBody>
          <a:bodyPr/>
          <a:lstStyle/>
          <a:p>
            <a:pPr>
              <a:defRPr/>
            </a:pPr>
            <a:r>
              <a:t>Skill Proficiency</a:t>
            </a:r>
          </a:p>
        </p:txBody>
      </p:sp>
    </p:spTree>
    <p:extLst>
      <p:ext uri="{BB962C8B-B14F-4D97-AF65-F5344CB8AC3E}">
        <p14:creationId xmlns:p14="http://schemas.microsoft.com/office/powerpoint/2010/main" val="36413989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How do I ensure right evaluation? How do I know that my evaluation is right?</a:t>
            </a:r>
            <a:endParaRPr lang="en-IN" altLang="en-US" dirty="0">
              <a:latin typeface="Arial" charset="0"/>
            </a:endParaRPr>
          </a:p>
        </p:txBody>
      </p:sp>
      <p:sp>
        <p:nvSpPr>
          <p:cNvPr id="57347"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As mentioned just now, if we are making the evaluation of  purpose, program and potential, which are similar, and also competence which may be different (for defining mutual complementarity), then it is a right evaluation. On the other hand, if we are making the evaluation of  competence only and on the basis of that differentiate among people, then it is not a right evaluation</a:t>
            </a:r>
          </a:p>
          <a:p>
            <a:pPr marL="0" indent="0">
              <a:buNone/>
            </a:pPr>
            <a:endParaRPr lang="en-IN" altLang="en-US" dirty="0">
              <a:latin typeface="Arial" charset="0"/>
            </a:endParaRPr>
          </a:p>
          <a:p>
            <a:pPr marL="0" indent="0">
              <a:buNone/>
            </a:pPr>
            <a:r>
              <a:rPr lang="en-IN" altLang="en-US" dirty="0">
                <a:latin typeface="Arial" charset="0"/>
              </a:rPr>
              <a:t>Our evaluation is right when</a:t>
            </a:r>
          </a:p>
          <a:p>
            <a:pPr marL="0" indent="0">
              <a:buNone/>
            </a:pPr>
            <a:r>
              <a:rPr lang="en-IN" altLang="en-US" dirty="0">
                <a:latin typeface="Arial" charset="0"/>
              </a:rPr>
              <a:t>1.We are able to accept the other as being similar</a:t>
            </a:r>
          </a:p>
          <a:p>
            <a:pPr marL="0" indent="0">
              <a:buNone/>
            </a:pPr>
            <a:r>
              <a:rPr lang="en-IN" altLang="en-US" dirty="0">
                <a:latin typeface="Arial" charset="0"/>
              </a:rPr>
              <a:t>2. We are able to define our </a:t>
            </a:r>
            <a:r>
              <a:rPr lang="en-IN" altLang="en-US" dirty="0" err="1">
                <a:latin typeface="Arial" charset="0"/>
              </a:rPr>
              <a:t>complimentarity</a:t>
            </a:r>
            <a:r>
              <a:rPr lang="en-IN" altLang="en-US" dirty="0">
                <a:latin typeface="Arial" charset="0"/>
              </a:rPr>
              <a:t> (at level of competence)</a:t>
            </a:r>
          </a:p>
          <a:p>
            <a:pPr marL="0" indent="0">
              <a:buNone/>
            </a:pPr>
            <a:r>
              <a:rPr lang="en-IN" altLang="en-US" dirty="0">
                <a:latin typeface="Arial" charset="0"/>
              </a:rPr>
              <a:t>Our interactions lead to mutual development, mutual happiness</a:t>
            </a:r>
          </a:p>
        </p:txBody>
      </p:sp>
      <p:sp>
        <p:nvSpPr>
          <p:cNvPr id="57348"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5" name="Straight Connector 4"/>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Harmony in the Family</a:t>
            </a:r>
            <a:endParaRPr lang="en-GB" altLang="en-US">
              <a:latin typeface="Arial" charset="0"/>
            </a:endParaRPr>
          </a:p>
        </p:txBody>
      </p:sp>
      <p:sp>
        <p:nvSpPr>
          <p:cNvPr id="12291" name="Text Placeholder 2"/>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Calibri" pitchFamily="34" charset="0"/>
              <a:buAutoNum type="arabicPeriod"/>
            </a:pPr>
            <a:r>
              <a:rPr lang="en-GB" altLang="en-US">
                <a:latin typeface="Arial" charset="0"/>
                <a:cs typeface="Arial" charset="0"/>
              </a:rPr>
              <a:t>Relationship is – between one self (I</a:t>
            </a:r>
            <a:r>
              <a:rPr lang="en-GB" altLang="en-US" baseline="-25000">
                <a:latin typeface="Arial" charset="0"/>
                <a:cs typeface="Arial" charset="0"/>
              </a:rPr>
              <a:t>1</a:t>
            </a:r>
            <a:r>
              <a:rPr lang="en-GB" altLang="en-US">
                <a:latin typeface="Arial" charset="0"/>
                <a:cs typeface="Arial" charset="0"/>
              </a:rPr>
              <a:t>) and another self (I</a:t>
            </a:r>
            <a:r>
              <a:rPr lang="en-GB" altLang="en-US" baseline="-25000">
                <a:latin typeface="Arial" charset="0"/>
                <a:cs typeface="Arial" charset="0"/>
              </a:rPr>
              <a:t>2</a:t>
            </a:r>
            <a:r>
              <a:rPr lang="en-GB" altLang="en-US">
                <a:latin typeface="Arial" charset="0"/>
                <a:cs typeface="Arial" charset="0"/>
              </a:rPr>
              <a:t>)</a:t>
            </a:r>
          </a:p>
          <a:p>
            <a:pPr marL="457200" indent="-457200">
              <a:buFont typeface="Calibri" pitchFamily="34" charset="0"/>
              <a:buAutoNum type="arabicPeriod"/>
            </a:pPr>
            <a:r>
              <a:rPr lang="en-GB" altLang="en-US">
                <a:latin typeface="Arial" charset="0"/>
                <a:cs typeface="Arial" charset="0"/>
              </a:rPr>
              <a:t>There are feelings in relationship – in one self (I</a:t>
            </a:r>
            <a:r>
              <a:rPr lang="en-GB" altLang="en-US" baseline="-25000">
                <a:latin typeface="Arial" charset="0"/>
                <a:cs typeface="Arial" charset="0"/>
              </a:rPr>
              <a:t>1</a:t>
            </a:r>
            <a:r>
              <a:rPr lang="en-GB" altLang="en-US">
                <a:latin typeface="Arial" charset="0"/>
                <a:cs typeface="Arial" charset="0"/>
              </a:rPr>
              <a:t>) for the other self (I</a:t>
            </a:r>
            <a:r>
              <a:rPr lang="en-GB" altLang="en-US" baseline="-25000">
                <a:latin typeface="Arial" charset="0"/>
                <a:cs typeface="Arial" charset="0"/>
              </a:rPr>
              <a:t>2</a:t>
            </a:r>
            <a:r>
              <a:rPr lang="en-GB" altLang="en-US">
                <a:latin typeface="Arial" charset="0"/>
                <a:cs typeface="Arial" charset="0"/>
              </a:rPr>
              <a:t>)</a:t>
            </a:r>
          </a:p>
          <a:p>
            <a:pPr marL="457200" indent="-457200">
              <a:buFont typeface="Calibri" pitchFamily="34" charset="0"/>
              <a:buAutoNum type="arabicPeriod"/>
            </a:pPr>
            <a:r>
              <a:rPr lang="en-GB" altLang="en-US">
                <a:latin typeface="Arial" charset="0"/>
                <a:cs typeface="Arial" charset="0"/>
              </a:rPr>
              <a:t>These feelings can be recognized – they are definite (9 Feelings)</a:t>
            </a:r>
          </a:p>
          <a:p>
            <a:pPr marL="457200" indent="-457200">
              <a:buFont typeface="Calibri" pitchFamily="34" charset="0"/>
              <a:buAutoNum type="arabicPeriod"/>
            </a:pPr>
            <a:r>
              <a:rPr lang="en-GB" altLang="en-US">
                <a:latin typeface="Arial" charset="0"/>
                <a:cs typeface="Arial" charset="0"/>
              </a:rPr>
              <a:t>Their fulfilment, evaluation leads to mutual happiness</a:t>
            </a: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r>
              <a:rPr altLang="en-US">
                <a:latin typeface="Arial" charset="0"/>
                <a:cs typeface="Arial" charset="0"/>
              </a:rPr>
              <a:t>Feelings in relationship:</a:t>
            </a: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a:p>
            <a:pPr marL="457200" indent="-457200">
              <a:buFont typeface="Symbol" pitchFamily="18" charset="2"/>
              <a:buNone/>
            </a:pPr>
            <a:endParaRPr altLang="en-US">
              <a:latin typeface="Arial" charset="0"/>
              <a:cs typeface="Arial" charset="0"/>
            </a:endParaRPr>
          </a:p>
        </p:txBody>
      </p:sp>
      <p:grpSp>
        <p:nvGrpSpPr>
          <p:cNvPr id="12292" name="Group 6"/>
          <p:cNvGrpSpPr>
            <a:grpSpLocks/>
          </p:cNvGrpSpPr>
          <p:nvPr/>
        </p:nvGrpSpPr>
        <p:grpSpPr bwMode="auto">
          <a:xfrm>
            <a:off x="228600" y="3048000"/>
            <a:ext cx="7210425" cy="2138363"/>
            <a:chOff x="381000" y="3195232"/>
            <a:chExt cx="7210647" cy="2138768"/>
          </a:xfrm>
        </p:grpSpPr>
        <p:sp>
          <p:nvSpPr>
            <p:cNvPr id="12294" name="Content Placeholder 4"/>
            <p:cNvSpPr txBox="1">
              <a:spLocks/>
            </p:cNvSpPr>
            <p:nvPr/>
          </p:nvSpPr>
          <p:spPr bwMode="auto">
            <a:xfrm>
              <a:off x="381000" y="3214687"/>
              <a:ext cx="4191000" cy="2119313"/>
            </a:xfrm>
            <a:prstGeom prst="rect">
              <a:avLst/>
            </a:prstGeom>
            <a:noFill/>
            <a:ln w="9525">
              <a:noFill/>
              <a:miter lim="800000"/>
              <a:headEnd/>
              <a:tailEnd/>
            </a:ln>
          </p:spPr>
          <p:txBody>
            <a:bodyPr/>
            <a:lstStyle/>
            <a:p>
              <a:pPr marL="533400" indent="-533400">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charset="0"/>
                </a:rPr>
                <a:t>FOUNDATION VALUE</a:t>
              </a:r>
            </a:p>
            <a:p>
              <a:pPr marL="533400" indent="-533400">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charset="0"/>
                </a:rPr>
                <a:t>Respect </a:t>
              </a:r>
              <a:r>
                <a:rPr lang="en-US" altLang="en-US" sz="2400">
                  <a:solidFill>
                    <a:srgbClr val="1E00AA"/>
                  </a:solidFill>
                  <a:latin typeface="Kruti Dev 010" pitchFamily="2" charset="0"/>
                </a:rPr>
                <a:t>lEeku</a:t>
              </a:r>
              <a:endParaRPr lang="en-US" altLang="en-US" sz="1400">
                <a:solidFill>
                  <a:srgbClr val="1E00AA"/>
                </a:solidFill>
                <a:cs typeface="Arial" charset="0"/>
              </a:endParaRPr>
            </a:p>
            <a:p>
              <a:pPr marL="533400" indent="-533400">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charset="0"/>
                </a:rPr>
                <a:t>Guidance</a:t>
              </a:r>
              <a:r>
                <a:rPr lang="en-GB" altLang="en-US" sz="2000" i="1">
                  <a:solidFill>
                    <a:srgbClr val="000000"/>
                  </a:solidFill>
                  <a:cs typeface="Arial" charset="0"/>
                </a:rPr>
                <a:t> </a:t>
              </a:r>
              <a:r>
                <a:rPr lang="en-US" altLang="en-US" sz="2400">
                  <a:solidFill>
                    <a:srgbClr val="1E00AA"/>
                  </a:solidFill>
                  <a:latin typeface="Kruti Dev 010" pitchFamily="2" charset="0"/>
                </a:rPr>
                <a:t>okRlY;</a:t>
              </a:r>
            </a:p>
          </p:txBody>
        </p:sp>
        <p:sp>
          <p:nvSpPr>
            <p:cNvPr id="12295" name="Content Placeholder 5"/>
            <p:cNvSpPr txBox="1">
              <a:spLocks/>
            </p:cNvSpPr>
            <p:nvPr/>
          </p:nvSpPr>
          <p:spPr bwMode="auto">
            <a:xfrm>
              <a:off x="4038600" y="3195232"/>
              <a:ext cx="3553047" cy="2119313"/>
            </a:xfrm>
            <a:prstGeom prst="rect">
              <a:avLst/>
            </a:prstGeom>
            <a:noFill/>
            <a:ln w="9525">
              <a:noFill/>
              <a:miter lim="800000"/>
              <a:headEnd/>
              <a:tailEnd/>
            </a:ln>
          </p:spPr>
          <p:txBody>
            <a:bodyPr/>
            <a:lstStyle/>
            <a:p>
              <a:pPr marL="533400" indent="-533400">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charset="0"/>
                </a:rPr>
                <a:t>Reverence</a:t>
              </a:r>
              <a:r>
                <a:rPr lang="en-GB" altLang="en-US" sz="2400" i="1">
                  <a:solidFill>
                    <a:srgbClr val="000000"/>
                  </a:solidFill>
                  <a:cs typeface="Arial"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charset="0"/>
                </a:rPr>
                <a:t>Glory</a:t>
              </a:r>
              <a:r>
                <a:rPr lang="en-GB" altLang="en-US" sz="2000" i="1">
                  <a:solidFill>
                    <a:srgbClr val="000000"/>
                  </a:solidFill>
                  <a:cs typeface="Arial"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charset="0"/>
              </a:endParaRPr>
            </a:p>
            <a:p>
              <a:pPr marL="533400" indent="-533400">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charset="0"/>
                </a:rPr>
                <a:t>COMPLETE VALUE</a:t>
              </a:r>
              <a:endParaRPr lang="en-GB" altLang="en-US" sz="2400">
                <a:solidFill>
                  <a:srgbClr val="FF0000"/>
                </a:solidFill>
                <a:latin typeface="Kruti Dev 010" pitchFamily="2" charset="0"/>
                <a:cs typeface="Arial" charset="0"/>
              </a:endParaRPr>
            </a:p>
          </p:txBody>
        </p:sp>
      </p:grpSp>
      <p:pic>
        <p:nvPicPr>
          <p:cNvPr id="8" name="Picture 7">
            <a:extLst>
              <a:ext uri="{FF2B5EF4-FFF2-40B4-BE49-F238E27FC236}">
                <a16:creationId xmlns:a16="http://schemas.microsoft.com/office/drawing/2014/main" id="{E1427E17-E86C-48AE-852E-A64FFF4CE412}"/>
              </a:ext>
            </a:extLst>
          </p:cNvPr>
          <p:cNvPicPr>
            <a:picLocks noChangeAspect="1"/>
          </p:cNvPicPr>
          <p:nvPr/>
        </p:nvPicPr>
        <p:blipFill>
          <a:blip r:embed="rId3"/>
          <a:stretch>
            <a:fillRect/>
          </a:stretch>
        </p:blipFill>
        <p:spPr>
          <a:xfrm>
            <a:off x="8305558" y="2072803"/>
            <a:ext cx="3742304" cy="4510415"/>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We have given everything for these students, but they are so spoilt – they don’t respect us at all! I mean they don’t even say good morning or respond when I wish them! How to deal with this much of disrespect?</a:t>
            </a:r>
          </a:p>
          <a:p>
            <a:pPr>
              <a:buFont typeface="Arial" charset="0"/>
              <a:buNone/>
            </a:pPr>
            <a:endParaRPr lang="en-US" altLang="en-US">
              <a:latin typeface="Arial" charset="0"/>
            </a:endParaRPr>
          </a:p>
        </p:txBody>
      </p:sp>
      <p:sp>
        <p:nvSpPr>
          <p:cNvPr id="58371"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The problem is that we are not developing the competence of behaviour in the students, we are only focussing on some aspects of competence related to skills of work. This, in fact, is the problem of the whole education system today. As we have been mentioning, right from the first session that right understanding and relationship are also important, rather more important than physical facility, but, our education is only focussed around physical facility and this is the result. The teachers who have tried to work on the first two, have found that the students not only start responding to them, but they respect these teachers, even touch their feet.</a:t>
            </a:r>
          </a:p>
        </p:txBody>
      </p:sp>
      <p:sp>
        <p:nvSpPr>
          <p:cNvPr id="58372"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5" name="Straight Connector 4"/>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79869C3-3E2E-4553-BC97-ABC1126A7233}"/>
              </a:ext>
            </a:extLst>
          </p:cNvPr>
          <p:cNvSpPr txBox="1"/>
          <p:nvPr/>
        </p:nvSpPr>
        <p:spPr>
          <a:xfrm>
            <a:off x="228600" y="3733800"/>
            <a:ext cx="6206490" cy="2031325"/>
          </a:xfrm>
          <a:prstGeom prst="rect">
            <a:avLst/>
          </a:prstGeom>
          <a:noFill/>
        </p:spPr>
        <p:txBody>
          <a:bodyPr wrap="square">
            <a:spAutoFit/>
          </a:bodyPr>
          <a:lstStyle/>
          <a:p>
            <a:pPr marL="0" indent="0">
              <a:buFont typeface="Symbol" pitchFamily="18" charset="2"/>
              <a:buNone/>
              <a:defRPr/>
            </a:pPr>
            <a:r>
              <a:rPr lang="en-US" dirty="0"/>
              <a:t>Competence includes</a:t>
            </a:r>
          </a:p>
          <a:p>
            <a:pPr marL="457200" indent="-457200">
              <a:buFont typeface="Symbol" pitchFamily="18" charset="2"/>
              <a:buAutoNum type="arabicPeriod"/>
              <a:defRPr/>
            </a:pPr>
            <a:r>
              <a:rPr lang="en-US" dirty="0"/>
              <a:t>Level of understanding and feeling</a:t>
            </a:r>
          </a:p>
          <a:p>
            <a:pPr marL="457200" indent="-457200">
              <a:buFont typeface="Symbol" pitchFamily="18" charset="2"/>
              <a:buAutoNum type="arabicPeriod"/>
              <a:defRPr/>
            </a:pPr>
            <a:endParaRPr lang="en-US" dirty="0"/>
          </a:p>
          <a:p>
            <a:pPr marL="457200" indent="-457200">
              <a:buFont typeface="Symbol" pitchFamily="18" charset="2"/>
              <a:buAutoNum type="arabicPeriod"/>
              <a:defRPr/>
            </a:pPr>
            <a:r>
              <a:rPr lang="en-US" dirty="0"/>
              <a:t>Behavioral competence, ability to live in relationship (feeling, likeability, teamwork…)</a:t>
            </a:r>
          </a:p>
          <a:p>
            <a:pPr marL="457200" indent="-457200">
              <a:buFont typeface="Symbol" pitchFamily="18" charset="2"/>
              <a:buAutoNum type="arabicPeriod"/>
              <a:defRPr/>
            </a:pPr>
            <a:r>
              <a:rPr lang="en-US" dirty="0"/>
              <a:t>Competence to work or skills related to work</a:t>
            </a:r>
          </a:p>
          <a:p>
            <a:pPr marL="457200" indent="-457200">
              <a:buFont typeface="Symbol" pitchFamily="18" charset="2"/>
              <a:buAutoNum type="arabicPeriod"/>
              <a:defRPr/>
            </a:pPr>
            <a:r>
              <a:rPr lang="en-US" dirty="0"/>
              <a:t>Competence for participation in the larger order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Small children often don’t know, so we have to impose (rather than propose). Is that wrong?</a:t>
            </a:r>
            <a:endParaRPr lang="hi-IN" altLang="en-US">
              <a:latin typeface="Arial" charset="0"/>
            </a:endParaRPr>
          </a:p>
          <a:p>
            <a:endParaRPr lang="en-US" altLang="en-US">
              <a:latin typeface="Arial" charset="0"/>
            </a:endParaRPr>
          </a:p>
        </p:txBody>
      </p:sp>
      <p:sp>
        <p:nvSpPr>
          <p:cNvPr id="59395"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We will see in detail about the process of education, when we discuss about the harmony in society and the systems which ensures this, education system being one of them. We have to facilitate (not impose) the students in different ways depending on their age and self development- such as imitation, following, discipline and self-discipline. In all this, there is facilitation and not imposition. In case if self-discipline, it is essential to initiate the process of self-exploration through placing the right proposals. </a:t>
            </a:r>
          </a:p>
          <a:p>
            <a:endParaRPr lang="en-IN" altLang="en-US" dirty="0">
              <a:latin typeface="Arial" charset="0"/>
            </a:endParaRPr>
          </a:p>
          <a:p>
            <a:pPr marL="0" indent="0">
              <a:buNone/>
            </a:pPr>
            <a:r>
              <a:rPr lang="en-IN" altLang="en-US" dirty="0">
                <a:solidFill>
                  <a:srgbClr val="FF0000"/>
                </a:solidFill>
                <a:latin typeface="Arial" charset="0"/>
              </a:rPr>
              <a:t>To be updated</a:t>
            </a:r>
          </a:p>
          <a:p>
            <a:pPr marL="0" indent="0">
              <a:buNone/>
            </a:pPr>
            <a:r>
              <a:rPr lang="en-IN" altLang="en-US" dirty="0">
                <a:solidFill>
                  <a:srgbClr val="FF0000"/>
                </a:solidFill>
                <a:latin typeface="Arial" charset="0"/>
              </a:rPr>
              <a:t>1. Facilitation</a:t>
            </a:r>
          </a:p>
          <a:p>
            <a:pPr marL="0" indent="0">
              <a:buNone/>
            </a:pPr>
            <a:r>
              <a:rPr lang="en-IN" altLang="en-US" dirty="0">
                <a:solidFill>
                  <a:srgbClr val="FF0000"/>
                </a:solidFill>
                <a:latin typeface="Arial" charset="0"/>
              </a:rPr>
              <a:t>2. Keep space for self-exploration…</a:t>
            </a:r>
          </a:p>
        </p:txBody>
      </p:sp>
      <p:sp>
        <p:nvSpPr>
          <p:cNvPr id="59396"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5" name="Straight Connector 4"/>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609600"/>
            <a:ext cx="6007100" cy="5943600"/>
          </a:xfrm>
        </p:spPr>
        <p:txBody>
          <a:bodyPr/>
          <a:lstStyle/>
          <a:p>
            <a:pPr>
              <a:buFont typeface="Arial" panose="020B0604020202020204" pitchFamily="34" charset="0"/>
              <a:buChar char="•"/>
              <a:defRPr/>
            </a:pPr>
            <a:r>
              <a:rPr lang="en-US" dirty="0"/>
              <a:t>I am doing so much work at home (looking after my child also) and I am working outside the home also. </a:t>
            </a:r>
            <a:r>
              <a:rPr lang="en-US" dirty="0" err="1"/>
              <a:t>Inspite</a:t>
            </a:r>
            <a:r>
              <a:rPr lang="en-US" dirty="0"/>
              <a:t> of this, if my husband doesn’t respect me, my mother in law doesn’t respect me, wont I feel bad? How will I feel like respecting them?</a:t>
            </a:r>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r>
              <a:rPr lang="en-US" dirty="0"/>
              <a:t>You are saying don’t differentiate. How can my </a:t>
            </a:r>
            <a:r>
              <a:rPr lang="en-US" dirty="0" err="1"/>
              <a:t>behaviour</a:t>
            </a:r>
            <a:r>
              <a:rPr lang="en-US" dirty="0"/>
              <a:t> be the same for all. Like with by boss and sweeper?</a:t>
            </a:r>
          </a:p>
          <a:p>
            <a:pPr marL="0" indent="0">
              <a:buFont typeface="Arial" panose="020B0604020202020204" pitchFamily="34" charset="0"/>
              <a:buNone/>
              <a:defRPr/>
            </a:pPr>
            <a:endParaRPr lang="hi-IN" dirty="0"/>
          </a:p>
          <a:p>
            <a:pPr>
              <a:buFont typeface="Arial" panose="020B0604020202020204" pitchFamily="34" charset="0"/>
              <a:buChar char="•"/>
              <a:defRPr/>
            </a:pPr>
            <a:endParaRPr lang="en-IN" dirty="0"/>
          </a:p>
        </p:txBody>
      </p:sp>
      <p:sp>
        <p:nvSpPr>
          <p:cNvPr id="60419"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Certainly, you will feel bad. But, then how do you respond to this? By disrespecting them, will it work? It is clear that they themselves are in crisis, they do not have right feelings in them and that is why they are not able to share it with you. So you have to help them develop these feelings. In order to do this, you have to ensure right understanding and right feelings in yourself. With this you will be able to create assurance in them with your consistent behaviour and that will create a space for a dialogue This has been discussed before in detail.</a:t>
            </a:r>
          </a:p>
          <a:p>
            <a:r>
              <a:rPr lang="en-IN" altLang="en-US" dirty="0">
                <a:latin typeface="Arial" charset="0"/>
              </a:rPr>
              <a:t>Treat them as similar to you at the level of purpose, program and potential. Define your </a:t>
            </a:r>
            <a:r>
              <a:rPr lang="en-IN" altLang="en-US" dirty="0" err="1">
                <a:latin typeface="Arial" charset="0"/>
              </a:rPr>
              <a:t>complementarity</a:t>
            </a:r>
            <a:r>
              <a:rPr lang="en-IN" altLang="en-US" dirty="0">
                <a:latin typeface="Arial" charset="0"/>
              </a:rPr>
              <a:t> at the level of their competence. This will significantly change your behaviour with them, IIIT </a:t>
            </a:r>
            <a:r>
              <a:rPr lang="en-IN" altLang="en-US" dirty="0" err="1">
                <a:latin typeface="Arial" charset="0"/>
              </a:rPr>
              <a:t>Hyd</a:t>
            </a:r>
            <a:r>
              <a:rPr lang="en-IN" altLang="en-US" dirty="0">
                <a:latin typeface="Arial" charset="0"/>
              </a:rPr>
              <a:t> Example</a:t>
            </a:r>
          </a:p>
        </p:txBody>
      </p:sp>
      <p:sp>
        <p:nvSpPr>
          <p:cNvPr id="60420"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5" name="Straight Connector 4"/>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To motivate me, my mother used to say “you are different, you are special – you can do anything”. My father never appreciated me. Even when I did well at school, he would just say “Good. Do better next time”.</a:t>
            </a:r>
          </a:p>
          <a:p>
            <a:pPr>
              <a:buNone/>
            </a:pPr>
            <a:r>
              <a:rPr lang="en-US" altLang="en-US" dirty="0">
                <a:latin typeface="Arial" charset="0"/>
              </a:rPr>
              <a:t>	Now that I am teaching, I tell my good students “you can do anything”, “sky is the limit”. And for the poor students, I say “if you don’t improve, you will have to work in the farm”. Both are to motivate them to do better.</a:t>
            </a:r>
          </a:p>
          <a:p>
            <a:pPr>
              <a:buNone/>
            </a:pPr>
            <a:r>
              <a:rPr lang="en-US" altLang="en-US" dirty="0">
                <a:latin typeface="Arial" charset="0"/>
              </a:rPr>
              <a:t>	Now I can see that these are like an over evaluation or even otherwise evaluation! So, </a:t>
            </a:r>
            <a:r>
              <a:rPr lang="en-US" altLang="en-US" b="1" dirty="0">
                <a:latin typeface="Arial" charset="0"/>
              </a:rPr>
              <a:t>what would be the right way of appreciating and motivating my students?</a:t>
            </a:r>
          </a:p>
        </p:txBody>
      </p:sp>
      <p:sp>
        <p:nvSpPr>
          <p:cNvPr id="61443" name="Content Placeholder 5"/>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Every human being has a natural acceptance for understanding what is right and doing what is right. So, we must take this as the basis for appreciating and motivating students. But, one thing is important, to do this, first  we have to establish an assurance in relationship with them. Then, they will be willing to listen to us, and take our guidance. </a:t>
            </a:r>
          </a:p>
        </p:txBody>
      </p:sp>
      <p:sp>
        <p:nvSpPr>
          <p:cNvPr id="61444" name="Title 4"/>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7" name="Straight Connector 6"/>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8118E6-3053-4546-AC7C-008EF239E8E6}"/>
              </a:ext>
            </a:extLst>
          </p:cNvPr>
          <p:cNvSpPr>
            <a:spLocks noGrp="1"/>
          </p:cNvSpPr>
          <p:nvPr>
            <p:ph type="title"/>
          </p:nvPr>
        </p:nvSpPr>
        <p:spPr/>
        <p:txBody>
          <a:bodyPr/>
          <a:lstStyle/>
          <a:p>
            <a:endParaRPr lang="en-IN"/>
          </a:p>
        </p:txBody>
      </p:sp>
      <p:sp>
        <p:nvSpPr>
          <p:cNvPr id="6" name="Text Placeholder 5">
            <a:extLst>
              <a:ext uri="{FF2B5EF4-FFF2-40B4-BE49-F238E27FC236}">
                <a16:creationId xmlns:a16="http://schemas.microsoft.com/office/drawing/2014/main" id="{487124BC-17AB-47BC-BBA1-3F232BF8DA35}"/>
              </a:ext>
            </a:extLst>
          </p:cNvPr>
          <p:cNvSpPr>
            <a:spLocks noGrp="1"/>
          </p:cNvSpPr>
          <p:nvPr>
            <p:ph type="body" sz="quarter" idx="13"/>
          </p:nvPr>
        </p:nvSpPr>
        <p:spPr/>
        <p:txBody>
          <a:bodyPr/>
          <a:lstStyle/>
          <a:p>
            <a:r>
              <a:rPr lang="en-IN" altLang="en-US" dirty="0">
                <a:latin typeface="Arial" charset="0"/>
              </a:rPr>
              <a:t>Clarity of potential (“full human potential”)</a:t>
            </a:r>
          </a:p>
          <a:p>
            <a:r>
              <a:rPr lang="en-IN" altLang="en-US" dirty="0">
                <a:latin typeface="Arial" charset="0"/>
              </a:rPr>
              <a:t>Appreciation for the part completed</a:t>
            </a:r>
          </a:p>
          <a:p>
            <a:r>
              <a:rPr lang="en-IN" altLang="en-US" dirty="0">
                <a:latin typeface="Arial" charset="0"/>
              </a:rPr>
              <a:t>Motivation for the part yet to be completed</a:t>
            </a:r>
          </a:p>
        </p:txBody>
      </p:sp>
    </p:spTree>
    <p:extLst>
      <p:ext uri="{BB962C8B-B14F-4D97-AF65-F5344CB8AC3E}">
        <p14:creationId xmlns:p14="http://schemas.microsoft.com/office/powerpoint/2010/main" val="2492785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3A364A8-C2E0-4545-B5C1-EE495B4AF18B}"/>
              </a:ext>
            </a:extLst>
          </p:cNvPr>
          <p:cNvCxnSpPr>
            <a:cxnSpLocks/>
          </p:cNvCxnSpPr>
          <p:nvPr/>
        </p:nvCxnSpPr>
        <p:spPr>
          <a:xfrm flipV="1">
            <a:off x="3886200" y="2572702"/>
            <a:ext cx="6711950" cy="3900578"/>
          </a:xfrm>
          <a:prstGeom prst="straightConnector1">
            <a:avLst/>
          </a:prstGeom>
          <a:ln w="12700">
            <a:solidFill>
              <a:srgbClr val="1E00AA"/>
            </a:solidFill>
            <a:tailEnd type="triangle"/>
          </a:ln>
        </p:spPr>
        <p:style>
          <a:lnRef idx="1">
            <a:schemeClr val="accent1"/>
          </a:lnRef>
          <a:fillRef idx="0">
            <a:schemeClr val="accent1"/>
          </a:fillRef>
          <a:effectRef idx="0">
            <a:schemeClr val="accent1"/>
          </a:effectRef>
          <a:fontRef idx="minor">
            <a:schemeClr val="tx1"/>
          </a:fontRef>
        </p:style>
      </p:cxnSp>
      <p:sp>
        <p:nvSpPr>
          <p:cNvPr id="14341" name="Title 1">
            <a:extLst>
              <a:ext uri="{FF2B5EF4-FFF2-40B4-BE49-F238E27FC236}">
                <a16:creationId xmlns:a16="http://schemas.microsoft.com/office/drawing/2014/main" id="{E3A8B633-93B4-4E08-AA09-7E2879ACD22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Appreciation and Motivation</a:t>
            </a:r>
          </a:p>
        </p:txBody>
      </p:sp>
      <p:sp>
        <p:nvSpPr>
          <p:cNvPr id="3" name="Text Placeholder 2">
            <a:extLst>
              <a:ext uri="{FF2B5EF4-FFF2-40B4-BE49-F238E27FC236}">
                <a16:creationId xmlns:a16="http://schemas.microsoft.com/office/drawing/2014/main" id="{8A75DFBA-B458-4635-8549-FD730DB9CBB0}"/>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a:bodyPr>
          <a:lstStyle/>
          <a:p>
            <a:r>
              <a:rPr lang="en-IN" altLang="en-US" dirty="0">
                <a:latin typeface="Arial" charset="0"/>
              </a:rPr>
              <a:t>There is clarity of potential (“full human potential”), the </a:t>
            </a:r>
            <a:r>
              <a:rPr lang="en-US" altLang="en-US" dirty="0"/>
              <a:t>basic aspiration (human goal) is clear, the completion point is clear (3). This potential is always at the base of any interaction with the other</a:t>
            </a:r>
          </a:p>
          <a:p>
            <a:r>
              <a:rPr lang="en-US" altLang="en-US" dirty="0"/>
              <a:t>Past state at (1) is evaluated rightly</a:t>
            </a:r>
          </a:p>
          <a:p>
            <a:r>
              <a:rPr lang="en-US" altLang="en-US" dirty="0"/>
              <a:t>Present state (2) is also evaluated rightly</a:t>
            </a:r>
          </a:p>
        </p:txBody>
      </p:sp>
      <p:sp>
        <p:nvSpPr>
          <p:cNvPr id="14343" name="TextBox 6">
            <a:extLst>
              <a:ext uri="{FF2B5EF4-FFF2-40B4-BE49-F238E27FC236}">
                <a16:creationId xmlns:a16="http://schemas.microsoft.com/office/drawing/2014/main" id="{070840F2-43E6-4E72-BB50-1F604485E317}"/>
              </a:ext>
            </a:extLst>
          </p:cNvPr>
          <p:cNvSpPr txBox="1">
            <a:spLocks noChangeArrowheads="1"/>
          </p:cNvSpPr>
          <p:nvPr/>
        </p:nvSpPr>
        <p:spPr bwMode="auto">
          <a:xfrm>
            <a:off x="8512962" y="2061895"/>
            <a:ext cx="2425701" cy="430887"/>
          </a:xfrm>
          <a:prstGeom prst="rect">
            <a:avLst/>
          </a:prstGeom>
          <a:solidFill>
            <a:srgbClr val="80008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i-IN" altLang="en-US" sz="2200" b="1" dirty="0">
                <a:solidFill>
                  <a:srgbClr val="FFFF00"/>
                </a:solidFill>
                <a:cs typeface="Mangal" panose="02040503050203030202" pitchFamily="18" charset="0"/>
              </a:rPr>
              <a:t>(</a:t>
            </a:r>
            <a:r>
              <a:rPr lang="en-US" altLang="en-US" sz="2200" b="1" dirty="0">
                <a:solidFill>
                  <a:srgbClr val="FFFF00"/>
                </a:solidFill>
                <a:cs typeface="Mangal" panose="02040503050203030202" pitchFamily="18" charset="0"/>
              </a:rPr>
              <a:t>3</a:t>
            </a:r>
            <a:r>
              <a:rPr lang="hi-IN" altLang="en-US" sz="2200" b="1" dirty="0">
                <a:solidFill>
                  <a:srgbClr val="FFFF00"/>
                </a:solidFill>
                <a:cs typeface="Mangal" panose="02040503050203030202" pitchFamily="18" charset="0"/>
              </a:rPr>
              <a:t>)</a:t>
            </a:r>
            <a:r>
              <a:rPr lang="en-US" altLang="en-US" sz="2200" b="1" dirty="0">
                <a:solidFill>
                  <a:srgbClr val="FFFF00"/>
                </a:solidFill>
              </a:rPr>
              <a:t>-Full Potential</a:t>
            </a:r>
          </a:p>
        </p:txBody>
      </p:sp>
      <p:sp>
        <p:nvSpPr>
          <p:cNvPr id="14344" name="TextBox 6">
            <a:extLst>
              <a:ext uri="{FF2B5EF4-FFF2-40B4-BE49-F238E27FC236}">
                <a16:creationId xmlns:a16="http://schemas.microsoft.com/office/drawing/2014/main" id="{CC9D5423-C881-4F97-A23E-7601A607AC6E}"/>
              </a:ext>
            </a:extLst>
          </p:cNvPr>
          <p:cNvSpPr txBox="1">
            <a:spLocks noChangeArrowheads="1"/>
          </p:cNvSpPr>
          <p:nvPr/>
        </p:nvSpPr>
        <p:spPr bwMode="auto">
          <a:xfrm>
            <a:off x="4598670" y="4416582"/>
            <a:ext cx="2342308" cy="430887"/>
          </a:xfrm>
          <a:prstGeom prst="rect">
            <a:avLst/>
          </a:prstGeom>
          <a:solidFill>
            <a:srgbClr val="FFC000"/>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i-IN" altLang="en-US" sz="2200" dirty="0">
                <a:solidFill>
                  <a:prstClr val="black"/>
                </a:solidFill>
                <a:cs typeface="Mangal" panose="02040503050203030202" pitchFamily="18" charset="0"/>
              </a:rPr>
              <a:t>(</a:t>
            </a:r>
            <a:r>
              <a:rPr lang="en-US" altLang="en-US" sz="2200" dirty="0">
                <a:solidFill>
                  <a:prstClr val="black"/>
                </a:solidFill>
              </a:rPr>
              <a:t>2</a:t>
            </a:r>
            <a:r>
              <a:rPr lang="hi-IN" altLang="en-US" sz="2200" dirty="0">
                <a:solidFill>
                  <a:prstClr val="black"/>
                </a:solidFill>
                <a:cs typeface="Mangal" panose="02040503050203030202" pitchFamily="18" charset="0"/>
              </a:rPr>
              <a:t>)</a:t>
            </a:r>
            <a:r>
              <a:rPr lang="en-US" altLang="en-US" sz="2200" dirty="0">
                <a:solidFill>
                  <a:prstClr val="black"/>
                </a:solidFill>
              </a:rPr>
              <a:t>-Present State</a:t>
            </a:r>
          </a:p>
        </p:txBody>
      </p:sp>
      <p:sp>
        <p:nvSpPr>
          <p:cNvPr id="14" name="TextBox 6">
            <a:extLst>
              <a:ext uri="{FF2B5EF4-FFF2-40B4-BE49-F238E27FC236}">
                <a16:creationId xmlns:a16="http://schemas.microsoft.com/office/drawing/2014/main" id="{109CF9A2-A4C0-4859-892C-727D35320F6D}"/>
              </a:ext>
            </a:extLst>
          </p:cNvPr>
          <p:cNvSpPr txBox="1">
            <a:spLocks noChangeArrowheads="1"/>
          </p:cNvSpPr>
          <p:nvPr/>
        </p:nvSpPr>
        <p:spPr bwMode="auto">
          <a:xfrm>
            <a:off x="2843228" y="5638800"/>
            <a:ext cx="1933543" cy="430887"/>
          </a:xfrm>
          <a:prstGeom prst="rect">
            <a:avLst/>
          </a:prstGeom>
          <a:solidFill>
            <a:srgbClr val="FFC000"/>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i-IN" altLang="en-US" sz="2200" dirty="0">
                <a:solidFill>
                  <a:prstClr val="black"/>
                </a:solidFill>
                <a:cs typeface="Mangal" panose="02040503050203030202" pitchFamily="18" charset="0"/>
              </a:rPr>
              <a:t>(</a:t>
            </a:r>
            <a:r>
              <a:rPr lang="en-US" altLang="en-US" sz="2200" dirty="0">
                <a:solidFill>
                  <a:prstClr val="black"/>
                </a:solidFill>
                <a:cs typeface="Mangal" panose="02040503050203030202" pitchFamily="18" charset="0"/>
              </a:rPr>
              <a:t>1</a:t>
            </a:r>
            <a:r>
              <a:rPr lang="hi-IN" altLang="en-US" sz="2200" dirty="0">
                <a:solidFill>
                  <a:prstClr val="black"/>
                </a:solidFill>
                <a:cs typeface="Mangal" panose="02040503050203030202" pitchFamily="18" charset="0"/>
              </a:rPr>
              <a:t>)</a:t>
            </a:r>
            <a:r>
              <a:rPr lang="en-US" altLang="en-US" sz="2200" dirty="0">
                <a:solidFill>
                  <a:prstClr val="black"/>
                </a:solidFill>
              </a:rPr>
              <a:t>-Past State</a:t>
            </a:r>
          </a:p>
        </p:txBody>
      </p:sp>
      <p:sp>
        <p:nvSpPr>
          <p:cNvPr id="17" name="TextBox 16">
            <a:extLst>
              <a:ext uri="{FF2B5EF4-FFF2-40B4-BE49-F238E27FC236}">
                <a16:creationId xmlns:a16="http://schemas.microsoft.com/office/drawing/2014/main" id="{3608E03C-7A56-4FF2-AC15-46721CBF408D}"/>
              </a:ext>
            </a:extLst>
          </p:cNvPr>
          <p:cNvSpPr txBox="1"/>
          <p:nvPr/>
        </p:nvSpPr>
        <p:spPr>
          <a:xfrm>
            <a:off x="5227623" y="5226962"/>
            <a:ext cx="6570678" cy="646331"/>
          </a:xfrm>
          <a:prstGeom prst="rect">
            <a:avLst/>
          </a:prstGeom>
          <a:solidFill>
            <a:schemeClr val="bg1"/>
          </a:solidFill>
        </p:spPr>
        <p:txBody>
          <a:bodyPr wrap="square">
            <a:spAutoFit/>
          </a:bodyPr>
          <a:lstStyle/>
          <a:p>
            <a:r>
              <a:rPr lang="en-IN" altLang="en-US" dirty="0">
                <a:latin typeface="Arial" charset="0"/>
              </a:rPr>
              <a:t>Appreciation for the part completed </a:t>
            </a:r>
          </a:p>
          <a:p>
            <a:r>
              <a:rPr lang="en-IN" altLang="en-US" dirty="0">
                <a:latin typeface="Arial" charset="0"/>
              </a:rPr>
              <a:t>(1 </a:t>
            </a:r>
            <a:r>
              <a:rPr lang="en-IN" altLang="en-US" dirty="0">
                <a:latin typeface="Arial" charset="0"/>
                <a:sym typeface="Wingdings" panose="05000000000000000000" pitchFamily="2" charset="2"/>
              </a:rPr>
              <a:t> 2 has been achieved in some given time)</a:t>
            </a:r>
            <a:r>
              <a:rPr lang="en-IN" altLang="en-US" dirty="0">
                <a:latin typeface="Arial" charset="0"/>
              </a:rPr>
              <a:t> </a:t>
            </a:r>
          </a:p>
        </p:txBody>
      </p:sp>
      <p:sp>
        <p:nvSpPr>
          <p:cNvPr id="19" name="TextBox 18">
            <a:extLst>
              <a:ext uri="{FF2B5EF4-FFF2-40B4-BE49-F238E27FC236}">
                <a16:creationId xmlns:a16="http://schemas.microsoft.com/office/drawing/2014/main" id="{6D06B0A6-C892-43FA-9A12-190C7C197606}"/>
              </a:ext>
            </a:extLst>
          </p:cNvPr>
          <p:cNvSpPr txBox="1"/>
          <p:nvPr/>
        </p:nvSpPr>
        <p:spPr>
          <a:xfrm>
            <a:off x="6727825" y="2895600"/>
            <a:ext cx="5410200" cy="1200329"/>
          </a:xfrm>
          <a:prstGeom prst="rect">
            <a:avLst/>
          </a:prstGeom>
          <a:solidFill>
            <a:schemeClr val="bg1"/>
          </a:solidFill>
        </p:spPr>
        <p:txBody>
          <a:bodyPr wrap="square">
            <a:spAutoFit/>
          </a:bodyPr>
          <a:lstStyle/>
          <a:p>
            <a:r>
              <a:rPr lang="en-IN" altLang="en-US" dirty="0">
                <a:latin typeface="Arial" charset="0"/>
              </a:rPr>
              <a:t>Motivation for the part yet to be completed (2 to 3)</a:t>
            </a:r>
          </a:p>
          <a:p>
            <a:pPr lvl="1"/>
            <a:r>
              <a:rPr lang="en-IN" altLang="en-US" dirty="0">
                <a:latin typeface="Arial" charset="0"/>
              </a:rPr>
              <a:t>At least one specific action point for the immediate next step for this development is shared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Please give some examples of otherwise evaluation. It is not very clear to me</a:t>
            </a:r>
          </a:p>
          <a:p>
            <a:endParaRPr lang="en-US" altLang="en-US" dirty="0">
              <a:latin typeface="Arial" charset="0"/>
            </a:endParaRPr>
          </a:p>
          <a:p>
            <a:endParaRPr lang="en-US" altLang="en-US" dirty="0">
              <a:latin typeface="Arial" charset="0"/>
            </a:endParaRPr>
          </a:p>
          <a:p>
            <a:r>
              <a:rPr lang="en-US" altLang="en-US" dirty="0">
                <a:latin typeface="Arial" charset="0"/>
              </a:rPr>
              <a:t>When someone under-evaluates me, I do feel bad. But when they praise me, I feel good. Don’t you think that saying that these things lead to depression or ego is too much? And suicide! Can you give some example or explain in more detail?</a:t>
            </a:r>
            <a:endParaRPr lang="en-IN" altLang="en-US" dirty="0">
              <a:latin typeface="Arial" charset="0"/>
            </a:endParaRPr>
          </a:p>
          <a:p>
            <a:endParaRPr lang="en-US" altLang="en-US" dirty="0">
              <a:latin typeface="Arial" charset="0"/>
            </a:endParaRPr>
          </a:p>
          <a:p>
            <a:endParaRPr lang="en-US" altLang="en-US" dirty="0">
              <a:latin typeface="Arial" charset="0"/>
            </a:endParaRPr>
          </a:p>
          <a:p>
            <a:endParaRPr lang="en-IN" altLang="en-US" dirty="0">
              <a:latin typeface="Arial" charset="0"/>
            </a:endParaRPr>
          </a:p>
        </p:txBody>
      </p:sp>
      <p:sp>
        <p:nvSpPr>
          <p:cNvPr id="62467"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altLang="en-US" dirty="0">
                <a:latin typeface="Arial" charset="0"/>
              </a:rPr>
              <a:t>When you are very unhappy with your child, you say he is a donkey. This is otherwise evaluation for your son and your own self.</a:t>
            </a:r>
          </a:p>
          <a:p>
            <a:endParaRPr lang="en-IN" altLang="en-US" dirty="0">
              <a:latin typeface="Arial" charset="0"/>
            </a:endParaRPr>
          </a:p>
          <a:p>
            <a:r>
              <a:rPr lang="en-IN" altLang="en-US" dirty="0">
                <a:latin typeface="Arial" charset="0"/>
              </a:rPr>
              <a:t>How do you feel when somebody says- he can do anything. Do you feel comfortable or uncomfortable within, you certainly get disturbed within, observe it. One thing is very clear that when someone over-evaluates you, it is like to enhance your ego; and as we said depression is an outcome of this over-evaluation when you are not able to perform as per this- “those who feel punctured, must have been a bubble”.</a:t>
            </a:r>
          </a:p>
          <a:p>
            <a:pPr>
              <a:buNone/>
            </a:pPr>
            <a:r>
              <a:rPr lang="en-IN" altLang="en-US" dirty="0">
                <a:latin typeface="Arial" charset="0"/>
              </a:rPr>
              <a:t>	Example of suicide at IIT Kanpur by a 10 pointer!</a:t>
            </a:r>
          </a:p>
        </p:txBody>
      </p:sp>
      <p:sp>
        <p:nvSpPr>
          <p:cNvPr id="62468"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5" name="Straight Connector 4"/>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I can see it is important to understand and help others to understand. How would I know if the other has more understanding than me or less understanding than me?</a:t>
            </a:r>
          </a:p>
          <a:p>
            <a:endParaRPr lang="en-US" altLang="en-US" dirty="0">
              <a:latin typeface="Arial" charset="0"/>
            </a:endParaRPr>
          </a:p>
          <a:p>
            <a:r>
              <a:rPr lang="en-US" altLang="en-US" dirty="0">
                <a:latin typeface="Arial" charset="0"/>
              </a:rPr>
              <a:t>If we both don’t have right understanding, then what should we do?</a:t>
            </a:r>
          </a:p>
        </p:txBody>
      </p:sp>
      <p:sp>
        <p:nvSpPr>
          <p:cNvPr id="63491"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dirty="0">
                <a:latin typeface="Arial" charset="0"/>
              </a:rPr>
              <a:t>One indicator of right understanding is that my competence is in line with my natural acceptance, which essentially means that I am in a state of harmony within, a state of happiness within. </a:t>
            </a:r>
          </a:p>
          <a:p>
            <a:pPr>
              <a:buNone/>
            </a:pPr>
            <a:r>
              <a:rPr lang="en-IN" dirty="0">
                <a:latin typeface="Arial" charset="0"/>
              </a:rPr>
              <a:t>	The other indicator is that my behaviour and my work is mutually fulfilling for others. </a:t>
            </a:r>
          </a:p>
          <a:p>
            <a:pPr>
              <a:buNone/>
            </a:pPr>
            <a:r>
              <a:rPr lang="en-IN" dirty="0">
                <a:latin typeface="Arial" charset="0"/>
              </a:rPr>
              <a:t>	So, on the basis of these two indicators, we can make an estimate as to what extent one is able to develop his understanding. This can be the basis of my deciding whether </a:t>
            </a:r>
            <a:r>
              <a:rPr lang="en-US" dirty="0">
                <a:latin typeface="Arial" charset="0"/>
              </a:rPr>
              <a:t>the other has more understanding than me or less.</a:t>
            </a:r>
          </a:p>
          <a:p>
            <a:pPr>
              <a:buNone/>
            </a:pPr>
            <a:r>
              <a:rPr lang="en-US" dirty="0">
                <a:latin typeface="Arial" charset="0"/>
              </a:rPr>
              <a:t>Generally, we take the attitude “I am OK, the problem is with </a:t>
            </a:r>
            <a:r>
              <a:rPr lang="en-US">
                <a:latin typeface="Arial" charset="0"/>
              </a:rPr>
              <a:t>the other”</a:t>
            </a:r>
            <a:endParaRPr lang="en-US" dirty="0">
              <a:latin typeface="Arial" charset="0"/>
            </a:endParaRPr>
          </a:p>
          <a:p>
            <a:endParaRPr lang="en-IN" dirty="0">
              <a:latin typeface="Arial" charset="0"/>
            </a:endParaRPr>
          </a:p>
          <a:p>
            <a:endParaRPr lang="en-IN" altLang="en-US" dirty="0">
              <a:latin typeface="Arial" charset="0"/>
            </a:endParaRPr>
          </a:p>
        </p:txBody>
      </p:sp>
      <p:sp>
        <p:nvSpPr>
          <p:cNvPr id="63492"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6" name="Straight Connector 5"/>
          <p:cNvCxnSpPr>
            <a:stCxn id="63492"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noChangeArrowheads="1"/>
          </p:cNvSpPr>
          <p:nvPr>
            <p:ph sz="half" idx="1"/>
          </p:nvPr>
        </p:nvSpPr>
        <p:spPr bwMode="auto">
          <a:xfrm>
            <a:off x="0" y="609600"/>
            <a:ext cx="6007100" cy="59436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rPr>
              <a:t>If my boss asks me do something unethical then how do I define my </a:t>
            </a:r>
            <a:r>
              <a:rPr lang="en-US" altLang="en-US" dirty="0" err="1">
                <a:latin typeface="Arial" charset="0"/>
              </a:rPr>
              <a:t>complimentarity</a:t>
            </a:r>
            <a:r>
              <a:rPr lang="en-US" altLang="en-US" dirty="0">
                <a:latin typeface="Arial" charset="0"/>
              </a:rPr>
              <a:t> with him?</a:t>
            </a:r>
          </a:p>
        </p:txBody>
      </p:sp>
      <p:sp>
        <p:nvSpPr>
          <p:cNvPr id="63491" name="Content Placeholder 2"/>
          <p:cNvSpPr>
            <a:spLocks noGrp="1" noChangeArrowheads="1"/>
          </p:cNvSpPr>
          <p:nvPr>
            <p:ph sz="half" idx="2"/>
          </p:nvPr>
        </p:nvSpPr>
        <p:spPr bwMode="auto">
          <a:xfrm>
            <a:off x="6210300" y="609600"/>
            <a:ext cx="5981700" cy="5943600"/>
          </a:xfrm>
          <a:noFill/>
          <a:ln>
            <a:miter lim="800000"/>
            <a:headEnd/>
            <a:tailEnd/>
          </a:ln>
        </p:spPr>
        <p:txBody>
          <a:bodyPr vert="horz" wrap="square" lIns="91440" tIns="45720" rIns="91440" bIns="45720" numCol="1" anchor="t" anchorCtr="0" compatLnSpc="1">
            <a:prstTxWarp prst="textNoShape">
              <a:avLst/>
            </a:prstTxWarp>
          </a:bodyPr>
          <a:lstStyle/>
          <a:p>
            <a:r>
              <a:rPr lang="en-IN" dirty="0">
                <a:latin typeface="Arial" charset="0"/>
              </a:rPr>
              <a:t>In a just societal system, we define our participation in the system based on our competence. Someone with higher competence is given the responsibility to guide or coordinate those with lower competence. In that case, we can define our </a:t>
            </a:r>
            <a:r>
              <a:rPr lang="en-IN" dirty="0" err="1">
                <a:latin typeface="Arial" charset="0"/>
              </a:rPr>
              <a:t>complemenarity</a:t>
            </a:r>
            <a:r>
              <a:rPr lang="en-IN" dirty="0">
                <a:latin typeface="Arial" charset="0"/>
              </a:rPr>
              <a:t> by taking the guidance from him or working under his coordination.</a:t>
            </a:r>
          </a:p>
          <a:p>
            <a:pPr>
              <a:buNone/>
            </a:pPr>
            <a:r>
              <a:rPr lang="en-IN" dirty="0">
                <a:latin typeface="Arial" charset="0"/>
              </a:rPr>
              <a:t>	In this case, the responsibility of coordination is given to someone who is </a:t>
            </a:r>
            <a:r>
              <a:rPr lang="en-US" altLang="en-US" dirty="0">
                <a:latin typeface="Arial" charset="0"/>
              </a:rPr>
              <a:t>asking me do something unethical, this indicates that he does not have the necessary competence to guide. So, first thing that is required is to help to improve his competence so that he can be  a good </a:t>
            </a:r>
            <a:r>
              <a:rPr lang="en-IN" dirty="0">
                <a:latin typeface="Arial" charset="0"/>
              </a:rPr>
              <a:t>guide or coordinator. For this you have to work out the way.</a:t>
            </a:r>
          </a:p>
          <a:p>
            <a:pPr>
              <a:buNone/>
            </a:pPr>
            <a:r>
              <a:rPr lang="en-IN" dirty="0">
                <a:latin typeface="Arial" charset="0"/>
              </a:rPr>
              <a:t>	Example of air force technical staff... </a:t>
            </a:r>
          </a:p>
          <a:p>
            <a:endParaRPr lang="en-IN" altLang="en-US" dirty="0">
              <a:latin typeface="Arial" charset="0"/>
            </a:endParaRPr>
          </a:p>
        </p:txBody>
      </p:sp>
      <p:sp>
        <p:nvSpPr>
          <p:cNvPr id="63492" name="Title 3"/>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Question(s):						Response</a:t>
            </a:r>
            <a:endParaRPr lang="en-IN" altLang="en-US">
              <a:latin typeface="Arial" charset="0"/>
            </a:endParaRPr>
          </a:p>
        </p:txBody>
      </p:sp>
      <p:cxnSp>
        <p:nvCxnSpPr>
          <p:cNvPr id="6" name="Straight Connector 5"/>
          <p:cNvCxnSpPr>
            <a:stCxn id="63492"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ea typeface="Mangal" pitchFamily="18" charset="0"/>
                <a:cs typeface="Arial" charset="0"/>
              </a:rPr>
              <a:t>Respect (</a:t>
            </a:r>
            <a:r>
              <a:rPr lang="fr-FR" altLang="en-US" sz="2800">
                <a:latin typeface="Kruti Dev 010" pitchFamily="2" charset="0"/>
                <a:ea typeface="Mangal" pitchFamily="18" charset="0"/>
                <a:cs typeface="Arial" charset="0"/>
              </a:rPr>
              <a:t>lEeku</a:t>
            </a:r>
            <a:r>
              <a:rPr lang="en-US" altLang="en-US">
                <a:latin typeface="Arial" charset="0"/>
                <a:ea typeface="Mangal" pitchFamily="18" charset="0"/>
                <a:cs typeface="Arial" charset="0"/>
              </a:rPr>
              <a:t>)</a:t>
            </a:r>
            <a:endParaRPr lang="en-GB" altLang="en-US">
              <a:latin typeface="Arial" charset="0"/>
              <a:ea typeface="Mangal" pitchFamily="18" charset="0"/>
              <a:cs typeface="Arial" charset="0"/>
            </a:endParaRPr>
          </a:p>
        </p:txBody>
      </p:sp>
      <p:sp>
        <p:nvSpPr>
          <p:cNvPr id="22531" name="Text Placeholder 2"/>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a:buFont typeface="Symbol" pitchFamily="18" charset="2"/>
              <a:buNone/>
            </a:pPr>
            <a:r>
              <a:rPr lang="en-GB" altLang="en-US" dirty="0">
                <a:latin typeface="Arial" charset="0"/>
                <a:ea typeface="Mangal" pitchFamily="18" charset="0"/>
                <a:cs typeface="Arial" charset="0"/>
              </a:rPr>
              <a:t>Respect = Right Evaluation</a:t>
            </a:r>
          </a:p>
          <a:p>
            <a:pPr>
              <a:buFont typeface="Symbol" pitchFamily="18" charset="2"/>
              <a:buNone/>
            </a:pPr>
            <a:endParaRPr lang="fr-FR" altLang="en-US" sz="2800" dirty="0">
              <a:latin typeface="Kruti Dev 010" pitchFamily="2" charset="0"/>
              <a:ea typeface="Mangal" pitchFamily="18" charset="0"/>
              <a:cs typeface="Arial" charset="0"/>
            </a:endParaRPr>
          </a:p>
          <a:p>
            <a:pPr>
              <a:buFont typeface="Symbol" pitchFamily="18" charset="2"/>
              <a:buNone/>
            </a:pPr>
            <a:r>
              <a:rPr lang="fr-FR" altLang="en-US" sz="2800" dirty="0" err="1">
                <a:latin typeface="Kruti Dev 010" pitchFamily="2" charset="0"/>
                <a:ea typeface="Mangal" pitchFamily="18" charset="0"/>
                <a:cs typeface="Arial" charset="0"/>
              </a:rPr>
              <a:t>lEeku</a:t>
            </a:r>
            <a:r>
              <a:rPr lang="fr-FR" altLang="en-US" sz="2800" dirty="0">
                <a:latin typeface="Kruti Dev 010" pitchFamily="2" charset="0"/>
                <a:ea typeface="Mangal" pitchFamily="18" charset="0"/>
                <a:cs typeface="Arial" charset="0"/>
              </a:rPr>
              <a:t> ¾	le~ 	$ 	</a:t>
            </a:r>
            <a:r>
              <a:rPr lang="fr-FR" altLang="en-US" sz="2800" dirty="0" err="1">
                <a:latin typeface="Kruti Dev 010" pitchFamily="2" charset="0"/>
                <a:ea typeface="Mangal" pitchFamily="18" charset="0"/>
                <a:cs typeface="Arial" charset="0"/>
              </a:rPr>
              <a:t>eku</a:t>
            </a:r>
            <a:endParaRPr lang="en-GB" altLang="en-US" sz="2800" dirty="0">
              <a:latin typeface="Kruti Dev 010" pitchFamily="2" charset="0"/>
              <a:ea typeface="Mangal" pitchFamily="18" charset="0"/>
              <a:cs typeface="Arial" charset="0"/>
            </a:endParaRPr>
          </a:p>
          <a:p>
            <a:pPr>
              <a:buFont typeface="Symbol" pitchFamily="18" charset="2"/>
              <a:buNone/>
            </a:pPr>
            <a:r>
              <a:rPr lang="fr-FR" altLang="en-US" sz="2800" dirty="0">
                <a:latin typeface="Kruti Dev 010" pitchFamily="2" charset="0"/>
                <a:ea typeface="Mangal" pitchFamily="18" charset="0"/>
                <a:cs typeface="Arial" charset="0"/>
              </a:rPr>
              <a:t> </a:t>
            </a:r>
            <a:endParaRPr lang="en-GB" altLang="en-US" sz="2800" dirty="0">
              <a:latin typeface="Kruti Dev 010" pitchFamily="2" charset="0"/>
              <a:ea typeface="Mangal" pitchFamily="18" charset="0"/>
              <a:cs typeface="Arial" charset="0"/>
            </a:endParaRPr>
          </a:p>
          <a:p>
            <a:pPr>
              <a:buFont typeface="Symbol" pitchFamily="18" charset="2"/>
              <a:buNone/>
            </a:pPr>
            <a:r>
              <a:rPr lang="fr-FR" altLang="en-US" sz="2800" dirty="0">
                <a:latin typeface="Kruti Dev 010" pitchFamily="2" charset="0"/>
                <a:ea typeface="Mangal" pitchFamily="18" charset="0"/>
                <a:cs typeface="Arial" charset="0"/>
              </a:rPr>
              <a:t>			</a:t>
            </a:r>
            <a:r>
              <a:rPr lang="fr-FR" altLang="en-US" sz="2800" dirty="0" err="1">
                <a:latin typeface="Kruti Dev 010" pitchFamily="2" charset="0"/>
                <a:ea typeface="Mangal" pitchFamily="18" charset="0"/>
                <a:cs typeface="Arial" charset="0"/>
              </a:rPr>
              <a:t>lE;d</a:t>
            </a:r>
            <a:r>
              <a:rPr lang="fr-FR" altLang="en-US" sz="2800" dirty="0">
                <a:latin typeface="Kruti Dev 010" pitchFamily="2" charset="0"/>
                <a:ea typeface="Mangal" pitchFamily="18" charset="0"/>
                <a:cs typeface="Arial" charset="0"/>
              </a:rPr>
              <a:t>~ 		</a:t>
            </a:r>
            <a:r>
              <a:rPr lang="fr-FR" altLang="en-US" sz="2800" dirty="0" err="1">
                <a:latin typeface="Kruti Dev 010" pitchFamily="2" charset="0"/>
                <a:ea typeface="Mangal" pitchFamily="18" charset="0"/>
                <a:cs typeface="Arial" charset="0"/>
              </a:rPr>
              <a:t>ekiuk</a:t>
            </a:r>
            <a:endParaRPr lang="en-GB" altLang="en-US" sz="2800" dirty="0">
              <a:latin typeface="Kruti Dev 010" pitchFamily="2" charset="0"/>
              <a:ea typeface="Mangal" pitchFamily="18" charset="0"/>
              <a:cs typeface="Arial" charset="0"/>
            </a:endParaRPr>
          </a:p>
          <a:p>
            <a:pPr>
              <a:buFont typeface="Symbol" pitchFamily="18" charset="2"/>
              <a:buNone/>
            </a:pPr>
            <a:r>
              <a:rPr lang="fr-FR" altLang="en-US" sz="2800" dirty="0">
                <a:latin typeface="Kruti Dev 010" pitchFamily="2" charset="0"/>
                <a:ea typeface="Mangal" pitchFamily="18" charset="0"/>
                <a:cs typeface="Arial" charset="0"/>
              </a:rPr>
              <a:t> </a:t>
            </a:r>
            <a:endParaRPr lang="en-GB" altLang="en-US" sz="2800" dirty="0">
              <a:latin typeface="Kruti Dev 010" pitchFamily="2" charset="0"/>
              <a:ea typeface="Mangal" pitchFamily="18" charset="0"/>
              <a:cs typeface="Arial" charset="0"/>
            </a:endParaRPr>
          </a:p>
          <a:p>
            <a:pPr>
              <a:buFont typeface="Symbol" pitchFamily="18" charset="2"/>
              <a:buNone/>
            </a:pPr>
            <a:r>
              <a:rPr lang="fr-FR" altLang="en-US" sz="2800" dirty="0">
                <a:latin typeface="Kruti Dev 010" pitchFamily="2" charset="0"/>
                <a:ea typeface="Mangal" pitchFamily="18" charset="0"/>
                <a:cs typeface="Arial" charset="0"/>
              </a:rPr>
              <a:t>			</a:t>
            </a:r>
            <a:r>
              <a:rPr altLang="en-US" sz="2800" dirty="0" err="1">
                <a:latin typeface="Kruti Dev 010" pitchFamily="2" charset="0"/>
                <a:ea typeface="Mangal" pitchFamily="18" charset="0"/>
                <a:cs typeface="Arial" charset="0"/>
              </a:rPr>
              <a:t>Bhd</a:t>
            </a:r>
            <a:r>
              <a:rPr altLang="en-US" sz="2800" dirty="0">
                <a:latin typeface="Kruti Dev 010" pitchFamily="2" charset="0"/>
                <a:ea typeface="Mangal" pitchFamily="18" charset="0"/>
                <a:cs typeface="Arial" charset="0"/>
              </a:rPr>
              <a:t> </a:t>
            </a:r>
            <a:r>
              <a:rPr altLang="en-US" sz="2800" dirty="0" err="1">
                <a:latin typeface="Kruti Dev 010" pitchFamily="2" charset="0"/>
                <a:ea typeface="Mangal" pitchFamily="18" charset="0"/>
                <a:cs typeface="Arial" charset="0"/>
              </a:rPr>
              <a:t>Bhd</a:t>
            </a:r>
            <a:r>
              <a:rPr altLang="en-US" sz="2800" dirty="0">
                <a:latin typeface="Kruti Dev 010" pitchFamily="2" charset="0"/>
                <a:ea typeface="Mangal" pitchFamily="18" charset="0"/>
                <a:cs typeface="Arial" charset="0"/>
              </a:rPr>
              <a:t> 	</a:t>
            </a:r>
            <a:r>
              <a:rPr altLang="en-US" sz="2800" dirty="0" err="1">
                <a:latin typeface="Kruti Dev 010" pitchFamily="2" charset="0"/>
                <a:ea typeface="Mangal" pitchFamily="18" charset="0"/>
                <a:cs typeface="Arial" charset="0"/>
              </a:rPr>
              <a:t>vkadyu</a:t>
            </a:r>
            <a:r>
              <a:rPr altLang="en-US" sz="2800" dirty="0">
                <a:latin typeface="Kruti Dev 010" pitchFamily="2" charset="0"/>
                <a:ea typeface="Mangal" pitchFamily="18" charset="0"/>
                <a:cs typeface="Arial" charset="0"/>
              </a:rPr>
              <a:t> </a:t>
            </a:r>
            <a:r>
              <a:rPr altLang="en-US" sz="2800" dirty="0" err="1">
                <a:latin typeface="Kruti Dev 010" pitchFamily="2" charset="0"/>
                <a:ea typeface="Mangal" pitchFamily="18" charset="0"/>
                <a:cs typeface="Arial" charset="0"/>
              </a:rPr>
              <a:t>djuk</a:t>
            </a:r>
            <a:endParaRPr altLang="en-US" sz="2800" dirty="0">
              <a:latin typeface="Kruti Dev 010" pitchFamily="2" charset="0"/>
              <a:ea typeface="Mangal" pitchFamily="18" charset="0"/>
              <a:cs typeface="Arial" charset="0"/>
            </a:endParaRPr>
          </a:p>
          <a:p>
            <a:pPr>
              <a:buFont typeface="Symbol" pitchFamily="18" charset="2"/>
              <a:buNone/>
            </a:pPr>
            <a:endParaRPr altLang="en-US" sz="2800" dirty="0">
              <a:latin typeface="Kruti Dev 010" pitchFamily="2" charset="0"/>
              <a:ea typeface="Mangal" pitchFamily="18" charset="0"/>
              <a:cs typeface="Arial" charset="0"/>
            </a:endParaRPr>
          </a:p>
          <a:p>
            <a:pPr>
              <a:buNone/>
            </a:pPr>
            <a:r>
              <a:rPr lang="en-US" altLang="en-US" dirty="0">
                <a:latin typeface="Arial" charset="0"/>
                <a:ea typeface="Mangal" pitchFamily="18" charset="0"/>
                <a:cs typeface="Arial" charset="0"/>
              </a:rPr>
              <a:t>Explore: Will the right evaluation of a human being be based on the Self or the Body?</a:t>
            </a:r>
          </a:p>
          <a:p>
            <a:pPr>
              <a:buNone/>
            </a:pPr>
            <a:endParaRPr lang="en-US" altLang="en-US" dirty="0">
              <a:latin typeface="Arial" charset="0"/>
              <a:ea typeface="Mangal" pitchFamily="18" charset="0"/>
              <a:cs typeface="Arial" charset="0"/>
            </a:endParaRPr>
          </a:p>
          <a:p>
            <a:pPr>
              <a:buFont typeface="Symbol" pitchFamily="18" charset="2"/>
              <a:buNone/>
            </a:pPr>
            <a:r>
              <a:rPr lang="en-US" altLang="en-US" dirty="0">
                <a:latin typeface="Arial" charset="0"/>
                <a:ea typeface="Mangal" pitchFamily="18" charset="0"/>
                <a:cs typeface="Arial" charset="0"/>
              </a:rPr>
              <a:t>Right evaluation based on the Self =</a:t>
            </a:r>
          </a:p>
          <a:p>
            <a:pPr>
              <a:buFont typeface="Symbol" pitchFamily="18" charset="2"/>
              <a:buNone/>
            </a:pPr>
            <a:r>
              <a:rPr lang="en-US" altLang="en-US" dirty="0">
                <a:latin typeface="Arial" charset="0"/>
                <a:ea typeface="Mangal" pitchFamily="18" charset="0"/>
                <a:cs typeface="Arial" charset="0"/>
              </a:rPr>
              <a:t>Right evaluation of </a:t>
            </a:r>
            <a:r>
              <a:rPr altLang="en-US" dirty="0">
                <a:latin typeface="Arial" charset="0"/>
                <a:ea typeface="Mangal" pitchFamily="18" charset="0"/>
                <a:cs typeface="Arial" charset="0"/>
              </a:rPr>
              <a:t>intention (natural acceptance) and right evaluation of competence…</a:t>
            </a:r>
            <a:endParaRPr lang="en-GB" altLang="en-US" dirty="0">
              <a:latin typeface="Arial" charset="0"/>
              <a:ea typeface="Mangal" pitchFamily="18" charset="0"/>
              <a:cs typeface="Arial" charset="0"/>
            </a:endParaRPr>
          </a:p>
          <a:p>
            <a:pPr>
              <a:buFont typeface="Wingdings 2" pitchFamily="18" charset="2"/>
              <a:buNone/>
            </a:pPr>
            <a:endParaRPr altLang="en-US" sz="2400" dirty="0">
              <a:latin typeface="Arial" charset="0"/>
              <a:ea typeface="Mangal" pitchFamily="18" charset="0"/>
              <a:cs typeface="Arial" charset="0"/>
            </a:endParaRPr>
          </a:p>
        </p:txBody>
      </p:sp>
      <p:grpSp>
        <p:nvGrpSpPr>
          <p:cNvPr id="2" name="Group 10"/>
          <p:cNvGrpSpPr>
            <a:grpSpLocks/>
          </p:cNvGrpSpPr>
          <p:nvPr/>
        </p:nvGrpSpPr>
        <p:grpSpPr bwMode="auto">
          <a:xfrm>
            <a:off x="2133600" y="2133600"/>
            <a:ext cx="1752600" cy="457200"/>
            <a:chOff x="1828800" y="990600"/>
            <a:chExt cx="1752600" cy="457200"/>
          </a:xfrm>
        </p:grpSpPr>
        <p:cxnSp>
          <p:nvCxnSpPr>
            <p:cNvPr id="5" name="Straight Arrow Connector 4"/>
            <p:cNvCxnSpPr/>
            <p:nvPr/>
          </p:nvCxnSpPr>
          <p:spPr>
            <a:xfrm rot="5400000">
              <a:off x="1600994" y="1218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3352800" y="12192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1"/>
          <p:cNvGrpSpPr>
            <a:grpSpLocks/>
          </p:cNvGrpSpPr>
          <p:nvPr/>
        </p:nvGrpSpPr>
        <p:grpSpPr bwMode="auto">
          <a:xfrm>
            <a:off x="2133600" y="3200400"/>
            <a:ext cx="1754188" cy="381000"/>
            <a:chOff x="1828800" y="1828800"/>
            <a:chExt cx="1754188" cy="381000"/>
          </a:xfrm>
        </p:grpSpPr>
        <p:cxnSp>
          <p:nvCxnSpPr>
            <p:cNvPr id="7" name="Straight Arrow Connector 6"/>
            <p:cNvCxnSpPr/>
            <p:nvPr/>
          </p:nvCxnSpPr>
          <p:spPr>
            <a:xfrm rot="5400000">
              <a:off x="1639094" y="20185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391694" y="20185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A3A8C15E-9570-4BB7-9B69-C7840A585755}"/>
              </a:ext>
            </a:extLst>
          </p:cNvPr>
          <p:cNvPicPr>
            <a:picLocks noChangeAspect="1" noChangeArrowheads="1"/>
          </p:cNvPicPr>
          <p:nvPr/>
        </p:nvPicPr>
        <p:blipFill>
          <a:blip r:embed="rId3"/>
          <a:srcRect/>
          <a:stretch>
            <a:fillRect/>
          </a:stretch>
        </p:blipFill>
        <p:spPr bwMode="auto">
          <a:xfrm>
            <a:off x="6096000" y="628891"/>
            <a:ext cx="5878513" cy="6889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GB" altLang="en-US" dirty="0">
                <a:latin typeface="Arial" charset="0"/>
                <a:ea typeface="Mangal" pitchFamily="18" charset="0"/>
                <a:cs typeface="Arial" charset="0"/>
              </a:rPr>
              <a:t>Wrong Evaluation</a:t>
            </a:r>
          </a:p>
        </p:txBody>
      </p:sp>
      <p:sp>
        <p:nvSpPr>
          <p:cNvPr id="15363" name="Rectangle 3"/>
          <p:cNvSpPr>
            <a:spLocks noGrp="1" noChangeArrowheads="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dirty="0">
                <a:latin typeface="Arial" charset="0"/>
                <a:cs typeface="Arial" charset="0"/>
              </a:rPr>
              <a:t>Over evaluation	– to evaluate for more than what it is</a:t>
            </a:r>
          </a:p>
          <a:p>
            <a:pPr>
              <a:buFont typeface="Symbol" pitchFamily="18" charset="2"/>
              <a:buNone/>
            </a:pPr>
            <a:r>
              <a:rPr altLang="en-US" sz="2800" dirty="0">
                <a:solidFill>
                  <a:srgbClr val="1E00AA"/>
                </a:solidFill>
                <a:latin typeface="Kruti Dev 010" pitchFamily="2" charset="0"/>
                <a:cs typeface="Arial" charset="0"/>
              </a:rPr>
              <a:t>	</a:t>
            </a:r>
            <a:r>
              <a:rPr altLang="en-US" sz="2800" dirty="0" err="1">
                <a:solidFill>
                  <a:srgbClr val="1E00AA"/>
                </a:solidFill>
                <a:latin typeface="Kruti Dev 010" pitchFamily="2" charset="0"/>
                <a:cs typeface="Arial" charset="0"/>
              </a:rPr>
              <a:t>vf</a:t>
            </a:r>
            <a:r>
              <a:rPr altLang="en-US" sz="2800" dirty="0">
                <a:solidFill>
                  <a:srgbClr val="1E00AA"/>
                </a:solidFill>
                <a:latin typeface="Kruti Dev 010" pitchFamily="2" charset="0"/>
                <a:cs typeface="Arial" charset="0"/>
              </a:rPr>
              <a:t>/</a:t>
            </a:r>
            <a:r>
              <a:rPr altLang="en-US" sz="2800" dirty="0" err="1">
                <a:solidFill>
                  <a:srgbClr val="1E00AA"/>
                </a:solidFill>
                <a:latin typeface="Kruti Dev 010" pitchFamily="2" charset="0"/>
                <a:cs typeface="Arial" charset="0"/>
              </a:rPr>
              <a:t>kewY;u</a:t>
            </a:r>
            <a:r>
              <a:rPr altLang="en-US" sz="2800" dirty="0">
                <a:solidFill>
                  <a:srgbClr val="1E00AA"/>
                </a:solidFill>
                <a:latin typeface="Kruti Dev 010" pitchFamily="2" charset="0"/>
                <a:cs typeface="Arial" charset="0"/>
              </a:rPr>
              <a:t>		  </a:t>
            </a:r>
            <a:r>
              <a:rPr altLang="en-US" sz="2800" dirty="0" err="1">
                <a:solidFill>
                  <a:srgbClr val="1E00AA"/>
                </a:solidFill>
                <a:latin typeface="Kruti Dev 010" pitchFamily="2" charset="0"/>
                <a:cs typeface="Arial" charset="0"/>
              </a:rPr>
              <a:t>vf</a:t>
            </a:r>
            <a:r>
              <a:rPr altLang="en-US" sz="2800" dirty="0">
                <a:solidFill>
                  <a:srgbClr val="1E00AA"/>
                </a:solidFill>
                <a:latin typeface="Kruti Dev 010" pitchFamily="2" charset="0"/>
                <a:cs typeface="Arial" charset="0"/>
              </a:rPr>
              <a:t>/</a:t>
            </a:r>
            <a:r>
              <a:rPr altLang="en-US" sz="2800" dirty="0" err="1">
                <a:solidFill>
                  <a:srgbClr val="1E00AA"/>
                </a:solidFill>
                <a:latin typeface="Kruti Dev 010" pitchFamily="2" charset="0"/>
                <a:cs typeface="Arial" charset="0"/>
              </a:rPr>
              <a:t>kd</a:t>
            </a:r>
            <a:r>
              <a:rPr altLang="en-US" sz="2800" dirty="0">
                <a:solidFill>
                  <a:srgbClr val="1E00AA"/>
                </a:solidFill>
                <a:latin typeface="Kruti Dev 010" pitchFamily="2" charset="0"/>
                <a:cs typeface="Arial" charset="0"/>
              </a:rPr>
              <a:t> </a:t>
            </a:r>
            <a:r>
              <a:rPr altLang="en-US" sz="2800" dirty="0" err="1">
                <a:solidFill>
                  <a:srgbClr val="1E00AA"/>
                </a:solidFill>
                <a:latin typeface="Kruti Dev 010" pitchFamily="2" charset="0"/>
                <a:cs typeface="Arial" charset="0"/>
              </a:rPr>
              <a:t>vkaadyu</a:t>
            </a:r>
            <a:r>
              <a:rPr altLang="en-US" sz="2800" dirty="0">
                <a:solidFill>
                  <a:srgbClr val="1E00AA"/>
                </a:solidFill>
                <a:latin typeface="Kruti Dev 010" pitchFamily="2" charset="0"/>
                <a:cs typeface="Arial" charset="0"/>
              </a:rPr>
              <a:t> </a:t>
            </a:r>
            <a:r>
              <a:rPr altLang="en-US" sz="2800" dirty="0" err="1">
                <a:solidFill>
                  <a:srgbClr val="1E00AA"/>
                </a:solidFill>
                <a:latin typeface="Kruti Dev 010" pitchFamily="2" charset="0"/>
                <a:cs typeface="Arial" charset="0"/>
              </a:rPr>
              <a:t>djuk</a:t>
            </a:r>
            <a:endParaRPr lang="en-GB" altLang="en-US" sz="2800" dirty="0">
              <a:solidFill>
                <a:srgbClr val="1E00AA"/>
              </a:solidFill>
              <a:latin typeface="Kruti Dev 010" pitchFamily="2" charset="0"/>
              <a:cs typeface="Arial" charset="0"/>
            </a:endParaRPr>
          </a:p>
          <a:p>
            <a:pPr>
              <a:buFont typeface="Symbol" pitchFamily="18" charset="2"/>
              <a:buNone/>
            </a:pPr>
            <a:endParaRPr altLang="en-US" sz="1100" dirty="0">
              <a:latin typeface="Arial" charset="0"/>
              <a:cs typeface="Arial" charset="0"/>
            </a:endParaRPr>
          </a:p>
          <a:p>
            <a:pPr>
              <a:buFont typeface="Symbol" pitchFamily="18" charset="2"/>
              <a:buNone/>
            </a:pPr>
            <a:r>
              <a:rPr altLang="en-US" dirty="0">
                <a:latin typeface="Arial" charset="0"/>
                <a:cs typeface="Arial" charset="0"/>
              </a:rPr>
              <a:t>Under evaluation	– to evaluate for less   than what it is</a:t>
            </a:r>
          </a:p>
          <a:p>
            <a:pPr>
              <a:buFont typeface="Symbol" pitchFamily="18" charset="2"/>
              <a:buNone/>
            </a:pPr>
            <a:r>
              <a:rPr lang="en-GB" altLang="en-US" sz="2800" dirty="0">
                <a:solidFill>
                  <a:srgbClr val="1E00AA"/>
                </a:solidFill>
                <a:latin typeface="Kruti Dev 010" pitchFamily="2" charset="0"/>
                <a:cs typeface="Arial" charset="0"/>
              </a:rPr>
              <a:t>	</a:t>
            </a:r>
            <a:r>
              <a:rPr lang="en-GB" altLang="en-US" sz="2800" dirty="0" err="1">
                <a:solidFill>
                  <a:srgbClr val="1E00AA"/>
                </a:solidFill>
                <a:latin typeface="Kruti Dev 010" pitchFamily="2" charset="0"/>
                <a:cs typeface="Arial" charset="0"/>
              </a:rPr>
              <a:t>voewY;u</a:t>
            </a:r>
            <a:r>
              <a:rPr lang="en-GB" altLang="en-US" sz="2800" dirty="0">
                <a:solidFill>
                  <a:srgbClr val="1E00AA"/>
                </a:solidFill>
                <a:latin typeface="Kruti Dev 010" pitchFamily="2" charset="0"/>
                <a:cs typeface="Arial" charset="0"/>
              </a:rPr>
              <a:t>		  de </a:t>
            </a:r>
            <a:r>
              <a:rPr lang="en-GB" altLang="en-US" sz="2800" dirty="0" err="1">
                <a:solidFill>
                  <a:srgbClr val="1E00AA"/>
                </a:solidFill>
                <a:latin typeface="Kruti Dev 010" pitchFamily="2" charset="0"/>
                <a:cs typeface="Arial" charset="0"/>
              </a:rPr>
              <a:t>vkaadyu</a:t>
            </a:r>
            <a:r>
              <a:rPr lang="en-GB" altLang="en-US" sz="2800" dirty="0">
                <a:solidFill>
                  <a:srgbClr val="1E00AA"/>
                </a:solidFill>
                <a:latin typeface="Kruti Dev 010" pitchFamily="2" charset="0"/>
                <a:cs typeface="Arial" charset="0"/>
              </a:rPr>
              <a:t> </a:t>
            </a:r>
            <a:r>
              <a:rPr lang="en-GB" altLang="en-US" sz="2800" dirty="0" err="1">
                <a:solidFill>
                  <a:srgbClr val="1E00AA"/>
                </a:solidFill>
                <a:latin typeface="Kruti Dev 010" pitchFamily="2" charset="0"/>
                <a:cs typeface="Arial" charset="0"/>
              </a:rPr>
              <a:t>djuk</a:t>
            </a:r>
            <a:endParaRPr lang="en-GB" altLang="en-US" sz="2800" dirty="0">
              <a:solidFill>
                <a:srgbClr val="1E00AA"/>
              </a:solidFill>
              <a:latin typeface="Kruti Dev 010" pitchFamily="2" charset="0"/>
              <a:cs typeface="Arial" charset="0"/>
            </a:endParaRPr>
          </a:p>
          <a:p>
            <a:pPr>
              <a:buFont typeface="Symbol" pitchFamily="18" charset="2"/>
              <a:buNone/>
            </a:pPr>
            <a:endParaRPr altLang="en-US" sz="1000" dirty="0">
              <a:latin typeface="Arial" charset="0"/>
              <a:cs typeface="Arial" charset="0"/>
            </a:endParaRPr>
          </a:p>
          <a:p>
            <a:pPr>
              <a:buFont typeface="Symbol" pitchFamily="18" charset="2"/>
              <a:buNone/>
            </a:pPr>
            <a:r>
              <a:rPr altLang="en-US" dirty="0">
                <a:latin typeface="Arial" charset="0"/>
                <a:cs typeface="Arial" charset="0"/>
              </a:rPr>
              <a:t>Otherwise evaluation	– to evaluate for other than what it is</a:t>
            </a:r>
          </a:p>
          <a:p>
            <a:pPr>
              <a:buFont typeface="Symbol" pitchFamily="18" charset="2"/>
              <a:buNone/>
            </a:pPr>
            <a:r>
              <a:rPr lang="en-GB" altLang="en-US" sz="2800" dirty="0">
                <a:solidFill>
                  <a:srgbClr val="1E00AA"/>
                </a:solidFill>
                <a:latin typeface="Kruti Dev 010" pitchFamily="2" charset="0"/>
                <a:cs typeface="Arial" charset="0"/>
              </a:rPr>
              <a:t>	</a:t>
            </a:r>
            <a:r>
              <a:rPr lang="en-GB" altLang="en-US" sz="2800" dirty="0" err="1">
                <a:solidFill>
                  <a:srgbClr val="1E00AA"/>
                </a:solidFill>
                <a:latin typeface="Kruti Dev 010" pitchFamily="2" charset="0"/>
                <a:cs typeface="Arial" charset="0"/>
              </a:rPr>
              <a:t>vewY;u</a:t>
            </a:r>
            <a:r>
              <a:rPr lang="en-GB" altLang="en-US" sz="2800" dirty="0">
                <a:solidFill>
                  <a:srgbClr val="1E00AA"/>
                </a:solidFill>
                <a:latin typeface="Kruti Dev 010" pitchFamily="2" charset="0"/>
                <a:cs typeface="Arial" charset="0"/>
              </a:rPr>
              <a:t>		  </a:t>
            </a:r>
            <a:r>
              <a:rPr lang="en-GB" altLang="en-US" sz="2800" dirty="0" err="1">
                <a:solidFill>
                  <a:srgbClr val="1E00AA"/>
                </a:solidFill>
                <a:latin typeface="Kruti Dev 010" pitchFamily="2" charset="0"/>
                <a:cs typeface="Arial" charset="0"/>
              </a:rPr>
              <a:t>vU;Fkk</a:t>
            </a:r>
            <a:r>
              <a:rPr lang="en-GB" altLang="en-US" sz="2800" dirty="0">
                <a:solidFill>
                  <a:srgbClr val="1E00AA"/>
                </a:solidFill>
                <a:latin typeface="Kruti Dev 010" pitchFamily="2" charset="0"/>
                <a:cs typeface="Arial" charset="0"/>
              </a:rPr>
              <a:t> </a:t>
            </a:r>
            <a:r>
              <a:rPr lang="en-GB" altLang="en-US" sz="2800" dirty="0" err="1">
                <a:solidFill>
                  <a:srgbClr val="1E00AA"/>
                </a:solidFill>
                <a:latin typeface="Kruti Dev 010" pitchFamily="2" charset="0"/>
                <a:cs typeface="Arial" charset="0"/>
              </a:rPr>
              <a:t>vkaadyu</a:t>
            </a:r>
            <a:r>
              <a:rPr lang="en-GB" altLang="en-US" sz="2800" dirty="0">
                <a:solidFill>
                  <a:srgbClr val="1E00AA"/>
                </a:solidFill>
                <a:latin typeface="Kruti Dev 010" pitchFamily="2" charset="0"/>
                <a:cs typeface="Arial" charset="0"/>
              </a:rPr>
              <a:t> </a:t>
            </a:r>
            <a:r>
              <a:rPr lang="en-GB" altLang="en-US" sz="2800" dirty="0" err="1">
                <a:solidFill>
                  <a:srgbClr val="1E00AA"/>
                </a:solidFill>
                <a:latin typeface="Kruti Dev 010" pitchFamily="2" charset="0"/>
                <a:cs typeface="Arial" charset="0"/>
              </a:rPr>
              <a:t>djuk</a:t>
            </a:r>
            <a:endParaRPr lang="en-GB" altLang="en-US" sz="2800" dirty="0">
              <a:solidFill>
                <a:srgbClr val="1E00AA"/>
              </a:solidFill>
              <a:latin typeface="Kruti Dev 010" pitchFamily="2" charset="0"/>
              <a:cs typeface="Arial" charset="0"/>
            </a:endParaRPr>
          </a:p>
          <a:p>
            <a:pPr>
              <a:buFont typeface="Symbol" pitchFamily="18" charset="2"/>
              <a:buNone/>
            </a:pPr>
            <a:endParaRPr altLang="en-US" dirty="0">
              <a:latin typeface="Arial" charset="0"/>
              <a:cs typeface="Arial" charset="0"/>
            </a:endParaRPr>
          </a:p>
          <a:p>
            <a:pPr>
              <a:buFont typeface="Symbol" pitchFamily="18" charset="2"/>
              <a:buNone/>
            </a:pPr>
            <a:r>
              <a:rPr altLang="en-US" dirty="0">
                <a:latin typeface="Arial" charset="0"/>
                <a:cs typeface="Arial" charset="0"/>
              </a:rPr>
              <a:t>Not naturally acceptable. Whenever the evaluation is not right, it is disrespect</a:t>
            </a:r>
          </a:p>
          <a:p>
            <a:pPr>
              <a:buFont typeface="Symbol" pitchFamily="18" charset="2"/>
              <a:buNone/>
            </a:pPr>
            <a:endParaRPr altLang="en-US" dirty="0">
              <a:latin typeface="Arial" charset="0"/>
              <a:cs typeface="Arial" charset="0"/>
            </a:endParaRPr>
          </a:p>
          <a:p>
            <a:pPr>
              <a:buFont typeface="Symbol" pitchFamily="18" charset="2"/>
              <a:buNone/>
            </a:pPr>
            <a:r>
              <a:rPr altLang="en-US" dirty="0">
                <a:latin typeface="Arial" charset="0"/>
                <a:cs typeface="Arial" charset="0"/>
              </a:rPr>
              <a:t>Check for yourself in every interaction with others whether it is respect or disrespect. i.e.</a:t>
            </a:r>
          </a:p>
          <a:p>
            <a:pPr lvl="1"/>
            <a:r>
              <a:rPr altLang="en-US" dirty="0">
                <a:latin typeface="Arial" charset="0"/>
                <a:cs typeface="Arial" charset="0"/>
              </a:rPr>
              <a:t>It is right evaluation or</a:t>
            </a:r>
          </a:p>
          <a:p>
            <a:pPr lvl="1"/>
            <a:r>
              <a:rPr altLang="en-US" dirty="0">
                <a:latin typeface="Arial" charset="0"/>
                <a:cs typeface="Arial" charset="0"/>
              </a:rPr>
              <a:t>It is over / under / otherwise evaluation</a:t>
            </a:r>
            <a:endParaRPr lang="en-GB" altLang="en-US" dirty="0">
              <a:latin typeface="Arial" charset="0"/>
              <a:cs typeface="Arial" charset="0"/>
            </a:endParaRPr>
          </a:p>
        </p:txBody>
      </p:sp>
      <p:grpSp>
        <p:nvGrpSpPr>
          <p:cNvPr id="2" name="Group 10"/>
          <p:cNvGrpSpPr>
            <a:grpSpLocks/>
          </p:cNvGrpSpPr>
          <p:nvPr/>
        </p:nvGrpSpPr>
        <p:grpSpPr bwMode="auto">
          <a:xfrm>
            <a:off x="8991600" y="609600"/>
            <a:ext cx="1690688" cy="2667000"/>
            <a:chOff x="4572000" y="3810000"/>
            <a:chExt cx="1490685" cy="1295400"/>
          </a:xfrm>
        </p:grpSpPr>
        <p:sp>
          <p:nvSpPr>
            <p:cNvPr id="5" name="Right Brace 4"/>
            <p:cNvSpPr/>
            <p:nvPr/>
          </p:nvSpPr>
          <p:spPr>
            <a:xfrm>
              <a:off x="4572000" y="3810000"/>
              <a:ext cx="152568"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4343" name="Rectangle 9"/>
            <p:cNvSpPr>
              <a:spLocks noChangeArrowheads="1"/>
            </p:cNvSpPr>
            <p:nvPr/>
          </p:nvSpPr>
          <p:spPr bwMode="auto">
            <a:xfrm>
              <a:off x="4724397" y="4242687"/>
              <a:ext cx="1338288" cy="418576"/>
            </a:xfrm>
            <a:prstGeom prst="rect">
              <a:avLst/>
            </a:prstGeom>
            <a:noFill/>
            <a:ln w="9525">
              <a:noFill/>
              <a:miter lim="800000"/>
              <a:headEnd/>
              <a:tailEnd/>
            </a:ln>
          </p:spPr>
          <p:txBody>
            <a:bodyPr wrap="none">
              <a:spAutoFit/>
            </a:bodyPr>
            <a:lstStyle/>
            <a:p>
              <a:pPr eaLnBrk="1" hangingPunct="1"/>
              <a:r>
                <a:rPr lang="en-US" altLang="en-US" sz="2200"/>
                <a:t>Disrespect</a:t>
              </a:r>
            </a:p>
            <a:p>
              <a:pPr eaLnBrk="1" hangingPunct="1"/>
              <a:r>
                <a:rPr lang="en-US" altLang="en-US" sz="2800">
                  <a:solidFill>
                    <a:srgbClr val="1E00AA"/>
                  </a:solidFill>
                  <a:latin typeface="Kruti Dev 010" pitchFamily="2" charset="0"/>
                </a:rPr>
                <a:t>vieku</a:t>
              </a:r>
            </a:p>
          </p:txBody>
        </p:sp>
      </p:grpSp>
      <p:pic>
        <p:nvPicPr>
          <p:cNvPr id="9" name="Picture 8">
            <a:extLst>
              <a:ext uri="{FF2B5EF4-FFF2-40B4-BE49-F238E27FC236}">
                <a16:creationId xmlns:a16="http://schemas.microsoft.com/office/drawing/2014/main" id="{4525DAD6-15DA-470A-9F55-7D20AECE9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Oval 24"/>
          <p:cNvSpPr/>
          <p:nvPr/>
        </p:nvSpPr>
        <p:spPr>
          <a:xfrm>
            <a:off x="7032625" y="1524000"/>
            <a:ext cx="18288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Arial" panose="020B0604020202020204" pitchFamily="34" charset="0"/>
                <a:cs typeface="Arial" panose="020B0604020202020204" pitchFamily="34" charset="0"/>
              </a:rPr>
              <a:t>E</a:t>
            </a:r>
            <a:r>
              <a:rPr lang="hi-IN" b="1" dirty="0">
                <a:solidFill>
                  <a:srgbClr val="FFFF00"/>
                </a:solidFill>
                <a:latin typeface="Arial" panose="020B0604020202020204" pitchFamily="34" charset="0"/>
              </a:rPr>
              <a:t>go (अहंकार)</a:t>
            </a:r>
            <a:endParaRPr lang="en-US" b="1" dirty="0">
              <a:solidFill>
                <a:srgbClr val="FFFF00"/>
              </a:solidFill>
              <a:latin typeface="Arial" panose="020B0604020202020204" pitchFamily="34" charset="0"/>
              <a:cs typeface="Arial" panose="020B0604020202020204" pitchFamily="34" charset="0"/>
            </a:endParaRPr>
          </a:p>
        </p:txBody>
      </p:sp>
      <p:cxnSp>
        <p:nvCxnSpPr>
          <p:cNvPr id="12" name="Straight Connector 11"/>
          <p:cNvCxnSpPr>
            <a:cxnSpLocks/>
          </p:cNvCxnSpPr>
          <p:nvPr/>
        </p:nvCxnSpPr>
        <p:spPr>
          <a:xfrm>
            <a:off x="2232025" y="3248025"/>
            <a:ext cx="4191000" cy="0"/>
          </a:xfrm>
          <a:prstGeom prst="line">
            <a:avLst/>
          </a:prstGeom>
          <a:ln w="1905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2536825" y="1905000"/>
            <a:ext cx="3808413" cy="2660650"/>
          </a:xfrm>
          <a:custGeom>
            <a:avLst/>
            <a:gdLst>
              <a:gd name="connsiteX0" fmla="*/ 0 w 2456597"/>
              <a:gd name="connsiteY0" fmla="*/ 1394346 h 2661314"/>
              <a:gd name="connsiteX1" fmla="*/ 573206 w 2456597"/>
              <a:gd name="connsiteY1" fmla="*/ 425355 h 2661314"/>
              <a:gd name="connsiteX2" fmla="*/ 668740 w 2456597"/>
              <a:gd name="connsiteY2" fmla="*/ 2049439 h 2661314"/>
              <a:gd name="connsiteX3" fmla="*/ 1132764 w 2456597"/>
              <a:gd name="connsiteY3" fmla="*/ 84161 h 2661314"/>
              <a:gd name="connsiteX4" fmla="*/ 1624084 w 2456597"/>
              <a:gd name="connsiteY4" fmla="*/ 2554406 h 2661314"/>
              <a:gd name="connsiteX5" fmla="*/ 1801504 w 2456597"/>
              <a:gd name="connsiteY5" fmla="*/ 725606 h 2661314"/>
              <a:gd name="connsiteX6" fmla="*/ 2006221 w 2456597"/>
              <a:gd name="connsiteY6" fmla="*/ 1858370 h 2661314"/>
              <a:gd name="connsiteX7" fmla="*/ 2197290 w 2456597"/>
              <a:gd name="connsiteY7" fmla="*/ 1189630 h 2661314"/>
              <a:gd name="connsiteX8" fmla="*/ 2456597 w 2456597"/>
              <a:gd name="connsiteY8" fmla="*/ 1612710 h 2661314"/>
              <a:gd name="connsiteX9" fmla="*/ 2456597 w 2456597"/>
              <a:gd name="connsiteY9" fmla="*/ 1612710 h 2661314"/>
              <a:gd name="connsiteX10" fmla="*/ 2456597 w 2456597"/>
              <a:gd name="connsiteY10" fmla="*/ 1626358 h 2661314"/>
              <a:gd name="connsiteX11" fmla="*/ 2456597 w 2456597"/>
              <a:gd name="connsiteY11" fmla="*/ 1626358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597" h="2661314">
                <a:moveTo>
                  <a:pt x="0" y="1394346"/>
                </a:moveTo>
                <a:cubicBezTo>
                  <a:pt x="230874" y="855259"/>
                  <a:pt x="461749" y="316173"/>
                  <a:pt x="573206" y="425355"/>
                </a:cubicBezTo>
                <a:cubicBezTo>
                  <a:pt x="684663" y="534537"/>
                  <a:pt x="575480" y="2106305"/>
                  <a:pt x="668740" y="2049439"/>
                </a:cubicBezTo>
                <a:cubicBezTo>
                  <a:pt x="762000" y="1992573"/>
                  <a:pt x="973540" y="0"/>
                  <a:pt x="1132764" y="84161"/>
                </a:cubicBezTo>
                <a:cubicBezTo>
                  <a:pt x="1291988" y="168322"/>
                  <a:pt x="1512627" y="2447498"/>
                  <a:pt x="1624084" y="2554406"/>
                </a:cubicBezTo>
                <a:cubicBezTo>
                  <a:pt x="1735541" y="2661314"/>
                  <a:pt x="1737815" y="841612"/>
                  <a:pt x="1801504" y="725606"/>
                </a:cubicBezTo>
                <a:cubicBezTo>
                  <a:pt x="1865193" y="609600"/>
                  <a:pt x="1940257" y="1781033"/>
                  <a:pt x="2006221" y="1858370"/>
                </a:cubicBezTo>
                <a:cubicBezTo>
                  <a:pt x="2072185" y="1935707"/>
                  <a:pt x="2122227" y="1230573"/>
                  <a:pt x="2197290" y="1189630"/>
                </a:cubicBezTo>
                <a:cubicBezTo>
                  <a:pt x="2272353" y="1148687"/>
                  <a:pt x="2456597" y="1612710"/>
                  <a:pt x="2456597" y="1612710"/>
                </a:cubicBezTo>
                <a:lnTo>
                  <a:pt x="2456597" y="1612710"/>
                </a:lnTo>
                <a:lnTo>
                  <a:pt x="2456597" y="1626358"/>
                </a:lnTo>
                <a:lnTo>
                  <a:pt x="2456597" y="162635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389" name="Rectangle 9"/>
          <p:cNvSpPr>
            <a:spLocks noChangeArrowheads="1"/>
          </p:cNvSpPr>
          <p:nvPr/>
        </p:nvSpPr>
        <p:spPr bwMode="auto">
          <a:xfrm>
            <a:off x="1939925" y="509588"/>
            <a:ext cx="6243638" cy="862012"/>
          </a:xfrm>
          <a:prstGeom prst="rect">
            <a:avLst/>
          </a:prstGeom>
          <a:noFill/>
          <a:ln w="9525">
            <a:noFill/>
            <a:miter lim="800000"/>
            <a:headEnd/>
            <a:tailEnd/>
          </a:ln>
        </p:spPr>
        <p:txBody>
          <a:bodyPr>
            <a:spAutoFit/>
          </a:bodyPr>
          <a:lstStyle/>
          <a:p>
            <a:r>
              <a:rPr lang="en-US" altLang="en-US" sz="2200"/>
              <a:t>Over evaluation – evaluating more than what it is</a:t>
            </a:r>
          </a:p>
          <a:p>
            <a:r>
              <a:rPr lang="en-GB" altLang="en-US" sz="2800">
                <a:solidFill>
                  <a:srgbClr val="002060"/>
                </a:solidFill>
                <a:latin typeface="Kruti Dev 010" pitchFamily="2" charset="0"/>
              </a:rPr>
              <a:t>vf/kewY;u </a:t>
            </a:r>
            <a:r>
              <a:rPr lang="nl-NL" altLang="en-US" sz="2800">
                <a:solidFill>
                  <a:srgbClr val="002060"/>
                </a:solidFill>
                <a:latin typeface="Kruti Dev 010" pitchFamily="2" charset="0"/>
              </a:rPr>
              <a:t>&amp; </a:t>
            </a:r>
            <a:r>
              <a:rPr lang="en-GB" altLang="en-US" sz="2800">
                <a:solidFill>
                  <a:srgbClr val="002060"/>
                </a:solidFill>
                <a:latin typeface="Kruti Dev 010" pitchFamily="2" charset="0"/>
              </a:rPr>
              <a:t>vf/kd vkaadyu djuk</a:t>
            </a:r>
            <a:endParaRPr lang="en-US" altLang="en-US" sz="2800">
              <a:solidFill>
                <a:srgbClr val="002060"/>
              </a:solidFill>
            </a:endParaRPr>
          </a:p>
        </p:txBody>
      </p:sp>
      <p:sp>
        <p:nvSpPr>
          <p:cNvPr id="20" name="Rectangle 9"/>
          <p:cNvSpPr>
            <a:spLocks noChangeArrowheads="1"/>
          </p:cNvSpPr>
          <p:nvPr/>
        </p:nvSpPr>
        <p:spPr bwMode="auto">
          <a:xfrm>
            <a:off x="1927225" y="4981575"/>
            <a:ext cx="8078788" cy="893763"/>
          </a:xfrm>
          <a:prstGeom prst="rect">
            <a:avLst/>
          </a:prstGeom>
          <a:noFill/>
          <a:ln w="9525">
            <a:noFill/>
            <a:miter lim="800000"/>
            <a:headEnd/>
            <a:tailEnd/>
          </a:ln>
        </p:spPr>
        <p:txBody>
          <a:bodyPr>
            <a:spAutoFit/>
          </a:bodyPr>
          <a:lstStyle/>
          <a:p>
            <a:r>
              <a:rPr lang="en-US" altLang="en-US" sz="2400"/>
              <a:t>Under evaluation – evaluating less than what it is</a:t>
            </a:r>
          </a:p>
          <a:p>
            <a:r>
              <a:rPr lang="nl-NL" altLang="en-US" sz="2800">
                <a:solidFill>
                  <a:srgbClr val="002060"/>
                </a:solidFill>
                <a:latin typeface="Kruti Dev 010" pitchFamily="2" charset="0"/>
              </a:rPr>
              <a:t>voewY;u &amp; de vkaadyu djuk</a:t>
            </a:r>
            <a:endParaRPr lang="en-US" altLang="en-US" sz="2800">
              <a:solidFill>
                <a:srgbClr val="002060"/>
              </a:solidFill>
            </a:endParaRPr>
          </a:p>
        </p:txBody>
      </p:sp>
      <p:sp>
        <p:nvSpPr>
          <p:cNvPr id="26" name="Oval 25"/>
          <p:cNvSpPr/>
          <p:nvPr/>
        </p:nvSpPr>
        <p:spPr>
          <a:xfrm>
            <a:off x="7032625" y="3752850"/>
            <a:ext cx="18288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rPr>
              <a:t>Depression</a:t>
            </a:r>
            <a:r>
              <a:rPr lang="hi-IN" b="1" dirty="0">
                <a:solidFill>
                  <a:srgbClr val="FFFF00"/>
                </a:solidFill>
              </a:rPr>
              <a:t> </a:t>
            </a:r>
            <a:r>
              <a:rPr lang="en-US" b="1" dirty="0">
                <a:solidFill>
                  <a:srgbClr val="FFFF00"/>
                </a:solidFill>
              </a:rPr>
              <a:t>  (</a:t>
            </a:r>
            <a:r>
              <a:rPr lang="hi-IN" b="1" dirty="0">
                <a:solidFill>
                  <a:srgbClr val="FFFF00"/>
                </a:solidFill>
              </a:rPr>
              <a:t>अवसाद</a:t>
            </a:r>
            <a:r>
              <a:rPr lang="en-IN" b="1" dirty="0">
                <a:solidFill>
                  <a:srgbClr val="FFFF00"/>
                </a:solidFill>
              </a:rPr>
              <a:t>)</a:t>
            </a:r>
            <a:endParaRPr lang="en-US" b="1" dirty="0">
              <a:solidFill>
                <a:srgbClr val="FFFF00"/>
              </a:solidFill>
            </a:endParaRPr>
          </a:p>
        </p:txBody>
      </p:sp>
      <p:sp>
        <p:nvSpPr>
          <p:cNvPr id="27" name="Curved Right Arrow 26"/>
          <p:cNvSpPr/>
          <p:nvPr/>
        </p:nvSpPr>
        <p:spPr>
          <a:xfrm>
            <a:off x="6584950" y="2041525"/>
            <a:ext cx="609600" cy="1925638"/>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Rectangle 9"/>
          <p:cNvSpPr>
            <a:spLocks noChangeArrowheads="1"/>
          </p:cNvSpPr>
          <p:nvPr/>
        </p:nvSpPr>
        <p:spPr bwMode="auto">
          <a:xfrm>
            <a:off x="1939925" y="5743575"/>
            <a:ext cx="8078788" cy="892175"/>
          </a:xfrm>
          <a:prstGeom prst="rect">
            <a:avLst/>
          </a:prstGeom>
          <a:noFill/>
          <a:ln w="9525">
            <a:noFill/>
            <a:miter lim="800000"/>
            <a:headEnd/>
            <a:tailEnd/>
          </a:ln>
        </p:spPr>
        <p:txBody>
          <a:bodyPr>
            <a:spAutoFit/>
          </a:bodyPr>
          <a:lstStyle/>
          <a:p>
            <a:r>
              <a:rPr lang="en-US" altLang="en-US" sz="2400"/>
              <a:t>Otherwise evaluation – evaluating other than what it is</a:t>
            </a:r>
          </a:p>
          <a:p>
            <a:r>
              <a:rPr lang="en-GB" altLang="en-US" sz="2800">
                <a:solidFill>
                  <a:srgbClr val="002060"/>
                </a:solidFill>
                <a:latin typeface="Kruti Dev 010" pitchFamily="2" charset="0"/>
              </a:rPr>
              <a:t>vewY;u</a:t>
            </a:r>
            <a:r>
              <a:rPr lang="nl-NL" altLang="en-US" sz="2800">
                <a:solidFill>
                  <a:srgbClr val="002060"/>
                </a:solidFill>
                <a:latin typeface="Kruti Dev 010" pitchFamily="2" charset="0"/>
              </a:rPr>
              <a:t> &amp; </a:t>
            </a:r>
            <a:r>
              <a:rPr lang="en-GB" altLang="en-US" sz="2800">
                <a:solidFill>
                  <a:srgbClr val="002060"/>
                </a:solidFill>
                <a:latin typeface="Kruti Dev 010" pitchFamily="2" charset="0"/>
              </a:rPr>
              <a:t>vU;Fkk vkaadyu djuk</a:t>
            </a:r>
            <a:endParaRPr lang="en-US" altLang="en-US" sz="2800">
              <a:solidFill>
                <a:srgbClr val="002060"/>
              </a:solidFill>
            </a:endParaRPr>
          </a:p>
        </p:txBody>
      </p:sp>
      <p:sp>
        <p:nvSpPr>
          <p:cNvPr id="22" name="Rectangle 9"/>
          <p:cNvSpPr>
            <a:spLocks noChangeArrowheads="1"/>
          </p:cNvSpPr>
          <p:nvPr/>
        </p:nvSpPr>
        <p:spPr bwMode="auto">
          <a:xfrm>
            <a:off x="306388" y="1393825"/>
            <a:ext cx="1827212" cy="1262063"/>
          </a:xfrm>
          <a:prstGeom prst="rect">
            <a:avLst/>
          </a:prstGeom>
          <a:noFill/>
          <a:ln w="9525">
            <a:noFill/>
            <a:miter lim="800000"/>
            <a:headEnd/>
            <a:tailEnd/>
          </a:ln>
        </p:spPr>
        <p:txBody>
          <a:bodyPr>
            <a:spAutoFit/>
          </a:bodyPr>
          <a:lstStyle/>
          <a:p>
            <a:r>
              <a:rPr lang="en-US" altLang="en-US" sz="2400"/>
              <a:t>Right </a:t>
            </a:r>
          </a:p>
          <a:p>
            <a:r>
              <a:rPr lang="en-US" altLang="en-US" sz="2400"/>
              <a:t>Evaluation</a:t>
            </a:r>
          </a:p>
          <a:p>
            <a:r>
              <a:rPr lang="fr-FR" altLang="en-US" sz="2800">
                <a:solidFill>
                  <a:srgbClr val="002060"/>
                </a:solidFill>
                <a:latin typeface="Kruti Dev 010" pitchFamily="2" charset="0"/>
                <a:cs typeface="Mangal" pitchFamily="18" charset="0"/>
              </a:rPr>
              <a:t>lEeku</a:t>
            </a:r>
            <a:endParaRPr lang="en-US" altLang="en-US" sz="2800">
              <a:solidFill>
                <a:srgbClr val="002060"/>
              </a:solidFill>
            </a:endParaRPr>
          </a:p>
        </p:txBody>
      </p:sp>
      <p:sp>
        <p:nvSpPr>
          <p:cNvPr id="24" name="Curved Right Arrow 26"/>
          <p:cNvSpPr/>
          <p:nvPr/>
        </p:nvSpPr>
        <p:spPr>
          <a:xfrm flipH="1" flipV="1">
            <a:off x="8655050" y="1981200"/>
            <a:ext cx="609600" cy="1925638"/>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Oval 27"/>
          <p:cNvSpPr/>
          <p:nvPr/>
        </p:nvSpPr>
        <p:spPr>
          <a:xfrm>
            <a:off x="0" y="2638425"/>
            <a:ext cx="2439988" cy="1171575"/>
          </a:xfrm>
          <a:prstGeom prst="ellipse">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FF00"/>
                </a:solidFill>
                <a:latin typeface="Arial" panose="020B0604020202020204" pitchFamily="34" charset="0"/>
                <a:cs typeface="Arial" panose="020B0604020202020204" pitchFamily="34" charset="0"/>
              </a:rPr>
              <a:t>Self Confidence</a:t>
            </a:r>
          </a:p>
          <a:p>
            <a:pPr algn="ctr">
              <a:defRPr/>
            </a:pPr>
            <a:r>
              <a:rPr lang="hi-IN" b="1" dirty="0">
                <a:solidFill>
                  <a:srgbClr val="FFFF00"/>
                </a:solidFill>
                <a:latin typeface="Arial" panose="020B0604020202020204" pitchFamily="34" charset="0"/>
                <a:cs typeface="Arial" panose="020B0604020202020204" pitchFamily="34" charset="0"/>
              </a:rPr>
              <a:t>स्वयं में विश्वास</a:t>
            </a:r>
            <a:endParaRPr lang="en-US" b="1" dirty="0">
              <a:solidFill>
                <a:srgbClr val="FFFF00"/>
              </a:solidFill>
              <a:latin typeface="Arial" panose="020B0604020202020204" pitchFamily="34" charset="0"/>
              <a:cs typeface="Arial" panose="020B0604020202020204" pitchFamily="34" charset="0"/>
            </a:endParaRPr>
          </a:p>
        </p:txBody>
      </p:sp>
      <p:sp>
        <p:nvSpPr>
          <p:cNvPr id="16398" name="Title 10"/>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ltLang="en-US">
                <a:latin typeface="Arial" charset="0"/>
              </a:rPr>
              <a:t>Common Implications of Disrespect</a:t>
            </a:r>
            <a:endParaRPr lang="en-IN" altLang="en-US">
              <a:latin typeface="Arial" charset="0"/>
            </a:endParaRPr>
          </a:p>
        </p:txBody>
      </p:sp>
      <p:grpSp>
        <p:nvGrpSpPr>
          <p:cNvPr id="2" name="Group 14"/>
          <p:cNvGrpSpPr>
            <a:grpSpLocks/>
          </p:cNvGrpSpPr>
          <p:nvPr/>
        </p:nvGrpSpPr>
        <p:grpSpPr bwMode="auto">
          <a:xfrm>
            <a:off x="9429750" y="1889125"/>
            <a:ext cx="2663825" cy="3140075"/>
            <a:chOff x="179388" y="3090863"/>
            <a:chExt cx="2191516" cy="3139321"/>
          </a:xfrm>
        </p:grpSpPr>
        <p:sp>
          <p:nvSpPr>
            <p:cNvPr id="16400" name="Rectangle 5"/>
            <p:cNvSpPr>
              <a:spLocks noChangeArrowheads="1"/>
            </p:cNvSpPr>
            <p:nvPr/>
          </p:nvSpPr>
          <p:spPr bwMode="auto">
            <a:xfrm>
              <a:off x="179388" y="3090863"/>
              <a:ext cx="2191516" cy="3139321"/>
            </a:xfrm>
            <a:prstGeom prst="rect">
              <a:avLst/>
            </a:prstGeom>
            <a:noFill/>
            <a:ln w="9525">
              <a:noFill/>
              <a:miter lim="800000"/>
              <a:headEnd/>
              <a:tailEnd/>
            </a:ln>
          </p:spPr>
          <p:txBody>
            <a:bodyPr>
              <a:spAutoFit/>
            </a:bodyPr>
            <a:lstStyle/>
            <a:p>
              <a:pPr algn="ctr" eaLnBrk="1" hangingPunct="1">
                <a:buFont typeface="Symbol" pitchFamily="18" charset="2"/>
                <a:buNone/>
              </a:pPr>
              <a:r>
                <a:rPr lang="en-US" altLang="en-US" b="1">
                  <a:solidFill>
                    <a:srgbClr val="000000"/>
                  </a:solidFill>
                  <a:cs typeface="Arial" charset="0"/>
                </a:rPr>
                <a:t>Wrong evaluation…</a:t>
              </a:r>
            </a:p>
            <a:p>
              <a:pPr algn="ctr" eaLnBrk="1" hangingPunct="1">
                <a:buFont typeface="Symbol" pitchFamily="18" charset="2"/>
                <a:buNone/>
              </a:pPr>
              <a:endParaRPr lang="en-US" altLang="en-US" b="1">
                <a:solidFill>
                  <a:srgbClr val="000000"/>
                </a:solidFill>
                <a:cs typeface="Arial" charset="0"/>
              </a:endParaRPr>
            </a:p>
            <a:p>
              <a:pPr algn="ctr" eaLnBrk="1" hangingPunct="1">
                <a:buFont typeface="Symbol" pitchFamily="18" charset="2"/>
                <a:buNone/>
              </a:pPr>
              <a:r>
                <a:rPr lang="en-US" altLang="en-US" b="1">
                  <a:solidFill>
                    <a:srgbClr val="000000"/>
                  </a:solidFill>
                  <a:cs typeface="Arial" charset="0"/>
                </a:rPr>
                <a:t>Disharmony</a:t>
              </a:r>
              <a:r>
                <a:rPr lang="en-US" altLang="en-US" b="1">
                  <a:solidFill>
                    <a:srgbClr val="000000"/>
                  </a:solidFill>
                  <a:cs typeface="Arial" charset="0"/>
                  <a:sym typeface="Wingdings" pitchFamily="2" charset="2"/>
                </a:rPr>
                <a:t> within</a:t>
              </a:r>
            </a:p>
            <a:p>
              <a:pPr algn="ctr" eaLnBrk="1" hangingPunct="1">
                <a:buFont typeface="Symbol" pitchFamily="18" charset="2"/>
                <a:buNone/>
              </a:pPr>
              <a:endParaRPr lang="en-US" altLang="en-US" b="1">
                <a:solidFill>
                  <a:srgbClr val="000000"/>
                </a:solidFill>
                <a:cs typeface="Arial" charset="0"/>
                <a:sym typeface="Wingdings" pitchFamily="2" charset="2"/>
              </a:endParaRPr>
            </a:p>
            <a:p>
              <a:pPr algn="ctr" eaLnBrk="1" hangingPunct="1">
                <a:buFont typeface="Symbol" pitchFamily="18" charset="2"/>
                <a:buNone/>
              </a:pPr>
              <a:r>
                <a:rPr lang="en-US" altLang="en-US" b="1">
                  <a:solidFill>
                    <a:srgbClr val="000000"/>
                  </a:solidFill>
                  <a:cs typeface="Arial" charset="0"/>
                  <a:sym typeface="Wingdings" pitchFamily="2" charset="2"/>
                </a:rPr>
                <a:t>Tension </a:t>
              </a:r>
            </a:p>
            <a:p>
              <a:pPr algn="ctr" eaLnBrk="1" hangingPunct="1">
                <a:buFont typeface="Symbol" pitchFamily="18" charset="2"/>
                <a:buNone/>
              </a:pPr>
              <a:endParaRPr lang="en-US" altLang="en-US" b="1">
                <a:solidFill>
                  <a:srgbClr val="000000"/>
                </a:solidFill>
                <a:cs typeface="Arial" charset="0"/>
                <a:sym typeface="Wingdings" pitchFamily="2" charset="2"/>
              </a:endParaRPr>
            </a:p>
            <a:p>
              <a:pPr algn="ctr" eaLnBrk="1" hangingPunct="1">
                <a:buFont typeface="Symbol" pitchFamily="18" charset="2"/>
                <a:buNone/>
              </a:pPr>
              <a:r>
                <a:rPr lang="en-US" altLang="en-US" b="1">
                  <a:solidFill>
                    <a:srgbClr val="000000"/>
                  </a:solidFill>
                  <a:cs typeface="Arial" charset="0"/>
                  <a:sym typeface="Wingdings" pitchFamily="2" charset="2"/>
                </a:rPr>
                <a:t>Frustration </a:t>
              </a:r>
            </a:p>
            <a:p>
              <a:pPr algn="ctr" eaLnBrk="1" hangingPunct="1">
                <a:buFont typeface="Symbol" pitchFamily="18" charset="2"/>
                <a:buNone/>
              </a:pPr>
              <a:endParaRPr lang="en-US" altLang="en-US" b="1">
                <a:solidFill>
                  <a:srgbClr val="000000"/>
                </a:solidFill>
                <a:cs typeface="Arial" charset="0"/>
                <a:sym typeface="Wingdings" pitchFamily="2" charset="2"/>
              </a:endParaRPr>
            </a:p>
            <a:p>
              <a:pPr algn="ctr" eaLnBrk="1" hangingPunct="1">
                <a:buFont typeface="Symbol" pitchFamily="18" charset="2"/>
                <a:buNone/>
              </a:pPr>
              <a:r>
                <a:rPr lang="en-US" altLang="en-US" b="1">
                  <a:solidFill>
                    <a:srgbClr val="000000"/>
                  </a:solidFill>
                  <a:cs typeface="Arial" charset="0"/>
                  <a:sym typeface="Wingdings" pitchFamily="2" charset="2"/>
                </a:rPr>
                <a:t>Depression </a:t>
              </a:r>
            </a:p>
            <a:p>
              <a:pPr algn="ctr" eaLnBrk="1" hangingPunct="1">
                <a:buFont typeface="Symbol" pitchFamily="18" charset="2"/>
                <a:buNone/>
              </a:pPr>
              <a:endParaRPr lang="en-US" altLang="en-US" b="1">
                <a:solidFill>
                  <a:srgbClr val="000000"/>
                </a:solidFill>
                <a:cs typeface="Arial" charset="0"/>
                <a:sym typeface="Wingdings" pitchFamily="2" charset="2"/>
              </a:endParaRPr>
            </a:p>
            <a:p>
              <a:pPr algn="ctr" eaLnBrk="1" hangingPunct="1">
                <a:buFont typeface="Symbol" pitchFamily="18" charset="2"/>
                <a:buNone/>
              </a:pPr>
              <a:r>
                <a:rPr lang="en-US" altLang="en-US" b="1">
                  <a:solidFill>
                    <a:srgbClr val="000000"/>
                  </a:solidFill>
                  <a:cs typeface="Arial" charset="0"/>
                  <a:sym typeface="Wingdings" pitchFamily="2" charset="2"/>
                </a:rPr>
                <a:t>Suicide...</a:t>
              </a:r>
            </a:p>
          </p:txBody>
        </p:sp>
        <p:cxnSp>
          <p:nvCxnSpPr>
            <p:cNvPr id="17" name="Straight Arrow Connector 16"/>
            <p:cNvCxnSpPr/>
            <p:nvPr/>
          </p:nvCxnSpPr>
          <p:spPr>
            <a:xfrm rot="5400000">
              <a:off x="1107764" y="4132947"/>
              <a:ext cx="304727" cy="1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1107764" y="4664632"/>
              <a:ext cx="304727" cy="1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107764" y="5220123"/>
              <a:ext cx="304727" cy="1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107764" y="5751808"/>
              <a:ext cx="304727" cy="1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107764" y="3585391"/>
              <a:ext cx="304727" cy="1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8D1C27A3-FEDD-47EF-B7F3-911858DBA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27" grpId="0" animBg="1"/>
      <p:bldP spid="21" grpId="0"/>
      <p:bldP spid="22" grpId="0"/>
      <p:bldP spid="24"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Respect: </a:t>
            </a:r>
            <a:r>
              <a:rPr lang="en-GB" altLang="en-US">
                <a:latin typeface="Arial" charset="0"/>
              </a:rPr>
              <a:t>Right Evaluation – on the basis of the Self </a:t>
            </a:r>
          </a:p>
        </p:txBody>
      </p:sp>
      <p:sp>
        <p:nvSpPr>
          <p:cNvPr id="3" name="Text Placeholder 2"/>
          <p:cNvSpPr>
            <a:spLocks noGrp="1"/>
          </p:cNvSpPr>
          <p:nvPr>
            <p:ph type="body" sz="quarter" idx="13"/>
          </p:nvPr>
        </p:nvSpPr>
        <p:spPr/>
        <p:txBody>
          <a:bodyPr>
            <a:normAutofit lnSpcReduction="10000"/>
          </a:bodyPr>
          <a:lstStyle/>
          <a:p>
            <a:pPr marL="457200" indent="-457200">
              <a:buFont typeface="+mj-lt"/>
              <a:buAutoNum type="arabicPeriod"/>
              <a:defRPr/>
            </a:pPr>
            <a:r>
              <a:rPr sz="2000" dirty="0"/>
              <a:t>Purpose </a:t>
            </a:r>
            <a:r>
              <a:rPr lang="en-GB" sz="2600" dirty="0">
                <a:solidFill>
                  <a:srgbClr val="1E00AA"/>
                </a:solidFill>
                <a:latin typeface="Kruti Dev 010" pitchFamily="2" charset="0"/>
              </a:rPr>
              <a:t>y{;</a:t>
            </a:r>
            <a:endParaRPr sz="2600" dirty="0">
              <a:solidFill>
                <a:srgbClr val="1E00AA"/>
              </a:solidFill>
            </a:endParaRPr>
          </a:p>
          <a:p>
            <a:pPr marL="914400" lvl="2" indent="-457200">
              <a:defRPr/>
            </a:pPr>
            <a:r>
              <a:rPr dirty="0"/>
              <a:t>I want to live with continuous happiness &amp; prosperity</a:t>
            </a:r>
          </a:p>
          <a:p>
            <a:pPr marL="914400" lvl="2" indent="-457200">
              <a:defRPr/>
            </a:pPr>
            <a:r>
              <a:rPr dirty="0"/>
              <a:t>The other also wants to live with continuous happiness &amp; prosperity</a:t>
            </a:r>
          </a:p>
          <a:p>
            <a:pPr marL="914400" lvl="2" indent="-457200">
              <a:buFont typeface="Symbol" pitchFamily="18" charset="2"/>
              <a:buNone/>
              <a:defRPr/>
            </a:pPr>
            <a:r>
              <a:rPr lang="en-GB" sz="2000" b="1" dirty="0">
                <a:solidFill>
                  <a:srgbClr val="FF0000"/>
                </a:solidFill>
              </a:rPr>
              <a:t>Our purpose is same (on the basis of Natural Acceptance)</a:t>
            </a:r>
            <a:endParaRPr sz="2000" b="1" dirty="0">
              <a:solidFill>
                <a:srgbClr val="FF0000"/>
              </a:solidFill>
            </a:endParaRPr>
          </a:p>
          <a:p>
            <a:pPr marL="457200" indent="-457200">
              <a:buFont typeface="+mj-lt"/>
              <a:buAutoNum type="arabicPeriod"/>
              <a:defRPr/>
            </a:pPr>
            <a:r>
              <a:rPr lang="en-GB" sz="2000" dirty="0"/>
              <a:t>Program </a:t>
            </a:r>
            <a:r>
              <a:rPr sz="2600" dirty="0" err="1">
                <a:solidFill>
                  <a:srgbClr val="1E00AA"/>
                </a:solidFill>
                <a:latin typeface="Kruti Dev 010" pitchFamily="2" charset="0"/>
              </a:rPr>
              <a:t>dk;ZØe</a:t>
            </a:r>
            <a:endParaRPr sz="2600" dirty="0"/>
          </a:p>
          <a:p>
            <a:pPr marL="914400" lvl="2" indent="-457200">
              <a:defRPr/>
            </a:pPr>
            <a:r>
              <a:rPr lang="en-GB" dirty="0"/>
              <a:t>My program is to </a:t>
            </a:r>
            <a:r>
              <a:rPr dirty="0"/>
              <a:t>understand and to live in harmony at all levels of being</a:t>
            </a:r>
          </a:p>
          <a:p>
            <a:pPr marL="914400" lvl="2" indent="-457200">
              <a:defRPr/>
            </a:pPr>
            <a:r>
              <a:rPr dirty="0"/>
              <a:t>The program of the other is also to understand and to live in harmony at all levels of being	               (Individual, family, society and nature/existence)</a:t>
            </a:r>
          </a:p>
          <a:p>
            <a:pPr marL="914400" lvl="2" indent="-457200">
              <a:buFont typeface="Symbol" pitchFamily="18" charset="2"/>
              <a:buNone/>
              <a:defRPr/>
            </a:pPr>
            <a:r>
              <a:rPr sz="2000" b="1" dirty="0">
                <a:solidFill>
                  <a:srgbClr val="FF0000"/>
                </a:solidFill>
              </a:rPr>
              <a:t>Our program is same</a:t>
            </a:r>
            <a:endParaRPr sz="2000" dirty="0"/>
          </a:p>
          <a:p>
            <a:pPr marL="457200" indent="-457200">
              <a:buFont typeface="+mj-lt"/>
              <a:buAutoNum type="arabicPeriod"/>
              <a:defRPr/>
            </a:pPr>
            <a:r>
              <a:rPr sz="2000" dirty="0"/>
              <a:t>Potential </a:t>
            </a:r>
            <a:r>
              <a:rPr sz="2600" dirty="0">
                <a:solidFill>
                  <a:srgbClr val="1E00AA"/>
                </a:solidFill>
                <a:latin typeface="Kruti Dev 010" pitchFamily="2" charset="0"/>
              </a:rPr>
              <a:t>{</a:t>
            </a:r>
            <a:r>
              <a:rPr sz="2600" dirty="0" err="1">
                <a:solidFill>
                  <a:srgbClr val="1E00AA"/>
                </a:solidFill>
                <a:latin typeface="Kruti Dev 010" pitchFamily="2" charset="0"/>
              </a:rPr>
              <a:t>kerk</a:t>
            </a:r>
            <a:endParaRPr sz="2600" dirty="0"/>
          </a:p>
          <a:p>
            <a:pPr marL="914400" lvl="2" indent="-457200">
              <a:defRPr/>
            </a:pPr>
            <a:r>
              <a:rPr dirty="0"/>
              <a:t>Desire, Thought &amp; Expectation </a:t>
            </a:r>
            <a:r>
              <a:rPr sz="2400" dirty="0">
                <a:latin typeface="Kruti Dev 010" pitchFamily="2" charset="0"/>
              </a:rPr>
              <a:t>¼</a:t>
            </a:r>
            <a:r>
              <a:rPr sz="2400" dirty="0">
                <a:solidFill>
                  <a:srgbClr val="1E00AA"/>
                </a:solidFill>
                <a:latin typeface="Kruti Dev 010" pitchFamily="2" charset="0"/>
              </a:rPr>
              <a:t>bPNk] </a:t>
            </a:r>
            <a:r>
              <a:rPr sz="2400" dirty="0" err="1">
                <a:solidFill>
                  <a:srgbClr val="1E00AA"/>
                </a:solidFill>
                <a:latin typeface="Kruti Dev 010" pitchFamily="2" charset="0"/>
              </a:rPr>
              <a:t>fopkj</a:t>
            </a:r>
            <a:r>
              <a:rPr sz="2400" dirty="0">
                <a:solidFill>
                  <a:srgbClr val="1E00AA"/>
                </a:solidFill>
                <a:latin typeface="Kruti Dev 010" pitchFamily="2" charset="0"/>
              </a:rPr>
              <a:t>] vk”kk</a:t>
            </a:r>
            <a:r>
              <a:rPr sz="2400" dirty="0">
                <a:latin typeface="Kruti Dev 010" pitchFamily="2" charset="0"/>
              </a:rPr>
              <a:t>½ </a:t>
            </a:r>
            <a:r>
              <a:rPr dirty="0"/>
              <a:t>is continuous in me.				                I am endowed with Natural Acceptance</a:t>
            </a:r>
          </a:p>
          <a:p>
            <a:pPr marL="914400" lvl="2" indent="-457200">
              <a:defRPr/>
            </a:pPr>
            <a:r>
              <a:rPr dirty="0"/>
              <a:t>Desire, Thought &amp; Expectation </a:t>
            </a:r>
            <a:r>
              <a:rPr sz="2400" dirty="0">
                <a:latin typeface="Kruti Dev 010" pitchFamily="2" charset="0"/>
              </a:rPr>
              <a:t>¼</a:t>
            </a:r>
            <a:r>
              <a:rPr sz="2400" dirty="0">
                <a:solidFill>
                  <a:srgbClr val="1E00AA"/>
                </a:solidFill>
                <a:latin typeface="Kruti Dev 010" pitchFamily="2" charset="0"/>
              </a:rPr>
              <a:t>bPNk] </a:t>
            </a:r>
            <a:r>
              <a:rPr sz="2400" dirty="0" err="1">
                <a:solidFill>
                  <a:srgbClr val="1E00AA"/>
                </a:solidFill>
                <a:latin typeface="Kruti Dev 010" pitchFamily="2" charset="0"/>
              </a:rPr>
              <a:t>fopkj</a:t>
            </a:r>
            <a:r>
              <a:rPr sz="2400" dirty="0">
                <a:solidFill>
                  <a:srgbClr val="1E00AA"/>
                </a:solidFill>
                <a:latin typeface="Kruti Dev 010" pitchFamily="2" charset="0"/>
              </a:rPr>
              <a:t>] vk”kk</a:t>
            </a:r>
            <a:r>
              <a:rPr sz="2400" dirty="0">
                <a:latin typeface="Kruti Dev 010" pitchFamily="2" charset="0"/>
              </a:rPr>
              <a:t>½</a:t>
            </a:r>
            <a:r>
              <a:rPr sz="2400" dirty="0"/>
              <a:t> </a:t>
            </a:r>
            <a:r>
              <a:rPr dirty="0"/>
              <a:t>is continuous in the other. 			           The other is also endowed with Natural Acceptance</a:t>
            </a:r>
          </a:p>
          <a:p>
            <a:pPr marL="914400" lvl="2" indent="-457200">
              <a:buFont typeface="Symbol" pitchFamily="18" charset="2"/>
              <a:buNone/>
              <a:defRPr/>
            </a:pPr>
            <a:r>
              <a:rPr sz="2000" b="1" dirty="0">
                <a:solidFill>
                  <a:srgbClr val="FF0000"/>
                </a:solidFill>
              </a:rPr>
              <a:t>Our potential is same</a:t>
            </a:r>
          </a:p>
          <a:p>
            <a:pPr>
              <a:buFont typeface="Symbol" pitchFamily="18" charset="2"/>
              <a:buNone/>
              <a:defRPr/>
            </a:pPr>
            <a:endParaRPr sz="400" dirty="0"/>
          </a:p>
          <a:p>
            <a:pPr>
              <a:buFont typeface="Symbol" pitchFamily="18" charset="2"/>
              <a:buNone/>
              <a:defRPr/>
            </a:pPr>
            <a:r>
              <a:rPr sz="1100" dirty="0"/>
              <a:t>	   				</a:t>
            </a:r>
            <a:r>
              <a:rPr sz="1200" dirty="0">
                <a:highlight>
                  <a:srgbClr val="FFFF00"/>
                </a:highlight>
              </a:rPr>
              <a:t>MINIMUM CONTENT of  RESPECT</a:t>
            </a:r>
          </a:p>
          <a:p>
            <a:pPr>
              <a:buFont typeface="Symbol" pitchFamily="18" charset="2"/>
              <a:buNone/>
              <a:defRPr/>
            </a:pPr>
            <a:r>
              <a:rPr dirty="0">
                <a:solidFill>
                  <a:srgbClr val="FF0000"/>
                </a:solidFill>
              </a:rPr>
              <a:t>    		</a:t>
            </a:r>
            <a:r>
              <a:rPr sz="2600" dirty="0">
                <a:solidFill>
                  <a:srgbClr val="FF0000"/>
                </a:solidFill>
              </a:rPr>
              <a:t>The Other is Similar to Me</a:t>
            </a:r>
            <a:r>
              <a:rPr sz="2600" b="1" dirty="0">
                <a:solidFill>
                  <a:srgbClr val="FF0000"/>
                </a:solidFill>
              </a:rPr>
              <a:t>		 </a:t>
            </a:r>
            <a:r>
              <a:rPr sz="3500" b="1" dirty="0" err="1">
                <a:solidFill>
                  <a:srgbClr val="FF0000"/>
                </a:solidFill>
                <a:latin typeface="Kruti Dev 010" pitchFamily="2" charset="0"/>
              </a:rPr>
              <a:t>nwljk</a:t>
            </a:r>
            <a:r>
              <a:rPr sz="3500" b="1" dirty="0">
                <a:solidFill>
                  <a:srgbClr val="FF0000"/>
                </a:solidFill>
                <a:latin typeface="Kruti Dev 010" pitchFamily="2" charset="0"/>
              </a:rPr>
              <a:t> </a:t>
            </a:r>
            <a:r>
              <a:rPr sz="3500" b="1" dirty="0" err="1">
                <a:solidFill>
                  <a:srgbClr val="FF0000"/>
                </a:solidFill>
                <a:latin typeface="Kruti Dev 010" pitchFamily="2" charset="0"/>
              </a:rPr>
              <a:t>esjs</a:t>
            </a:r>
            <a:r>
              <a:rPr sz="3500" b="1" dirty="0">
                <a:solidFill>
                  <a:srgbClr val="FF0000"/>
                </a:solidFill>
                <a:latin typeface="Kruti Dev 010" pitchFamily="2" charset="0"/>
              </a:rPr>
              <a:t> </a:t>
            </a:r>
            <a:r>
              <a:rPr sz="3500" b="1" dirty="0" err="1">
                <a:solidFill>
                  <a:srgbClr val="FF0000"/>
                </a:solidFill>
                <a:latin typeface="Kruti Dev 010" pitchFamily="2" charset="0"/>
              </a:rPr>
              <a:t>tSlk</a:t>
            </a:r>
            <a:r>
              <a:rPr sz="3500" b="1" dirty="0">
                <a:solidFill>
                  <a:srgbClr val="FF0000"/>
                </a:solidFill>
                <a:latin typeface="Kruti Dev 010" pitchFamily="2" charset="0"/>
              </a:rPr>
              <a:t> </a:t>
            </a:r>
            <a:r>
              <a:rPr sz="3500" b="1" dirty="0" err="1">
                <a:solidFill>
                  <a:srgbClr val="FF0000"/>
                </a:solidFill>
                <a:latin typeface="Kruti Dev 010" pitchFamily="2" charset="0"/>
              </a:rPr>
              <a:t>gS</a:t>
            </a:r>
            <a:endParaRPr sz="2600" b="1" dirty="0">
              <a:solidFill>
                <a:srgbClr val="FF0000"/>
              </a:solidFill>
            </a:endParaRPr>
          </a:p>
          <a:p>
            <a:pPr>
              <a:buFont typeface="Symbol" pitchFamily="18" charset="2"/>
              <a:buNone/>
              <a:defRPr/>
            </a:pPr>
            <a:endParaRPr b="1" dirty="0"/>
          </a:p>
        </p:txBody>
      </p:sp>
      <p:cxnSp>
        <p:nvCxnSpPr>
          <p:cNvPr id="4" name="Straight Arrow Connector 3"/>
          <p:cNvCxnSpPr>
            <a:cxnSpLocks/>
          </p:cNvCxnSpPr>
          <p:nvPr/>
        </p:nvCxnSpPr>
        <p:spPr>
          <a:xfrm rot="5400000">
            <a:off x="5319688" y="5484813"/>
            <a:ext cx="3048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62100" y="5715000"/>
            <a:ext cx="8915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9" name="Picture 8">
            <a:extLst>
              <a:ext uri="{FF2B5EF4-FFF2-40B4-BE49-F238E27FC236}">
                <a16:creationId xmlns:a16="http://schemas.microsoft.com/office/drawing/2014/main" id="{FFD039CC-9BF9-40B0-B807-C704BA10A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08" y="5254664"/>
            <a:ext cx="1166801" cy="1298536"/>
          </a:xfrm>
          <a:prstGeom prst="rect">
            <a:avLst/>
          </a:prstGeom>
        </p:spPr>
      </p:pic>
      <p:sp>
        <p:nvSpPr>
          <p:cNvPr id="7" name="TextBox 6">
            <a:extLst>
              <a:ext uri="{FF2B5EF4-FFF2-40B4-BE49-F238E27FC236}">
                <a16:creationId xmlns:a16="http://schemas.microsoft.com/office/drawing/2014/main" id="{4950A745-5BAA-45FB-974B-785A223BDC32}"/>
              </a:ext>
            </a:extLst>
          </p:cNvPr>
          <p:cNvSpPr txBox="1"/>
          <p:nvPr/>
        </p:nvSpPr>
        <p:spPr>
          <a:xfrm>
            <a:off x="3460268" y="5612802"/>
            <a:ext cx="4023640" cy="369332"/>
          </a:xfrm>
          <a:prstGeom prst="rect">
            <a:avLst/>
          </a:prstGeom>
          <a:solidFill>
            <a:schemeClr val="accent5"/>
          </a:solidFill>
        </p:spPr>
        <p:txBody>
          <a:bodyPr wrap="square">
            <a:spAutoFit/>
          </a:bodyPr>
          <a:lstStyle/>
          <a:p>
            <a:pPr>
              <a:buFont typeface="Symbol" pitchFamily="18" charset="2"/>
              <a:buNone/>
              <a:defRPr/>
            </a:pPr>
            <a:r>
              <a:rPr lang="en-US" sz="1800" dirty="0"/>
              <a:t>MINIMUM CONTENT of  RESPECT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a:latin typeface="Arial" charset="0"/>
              </a:rPr>
              <a:t>Sum Up</a:t>
            </a:r>
          </a:p>
        </p:txBody>
      </p:sp>
      <p:sp>
        <p:nvSpPr>
          <p:cNvPr id="14339" name="Text Placeholder 5"/>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buNone/>
            </a:pPr>
            <a:r>
              <a:rPr lang="en-US" altLang="en-US" dirty="0"/>
              <a:t>Respect is right evaluation</a:t>
            </a:r>
          </a:p>
          <a:p>
            <a:pPr marL="0" indent="0">
              <a:buNone/>
            </a:pPr>
            <a:r>
              <a:rPr lang="en-US" altLang="en-US" dirty="0"/>
              <a:t>= right evaluation of intention (natural acceptance) and right evaluation of competence</a:t>
            </a:r>
          </a:p>
          <a:p>
            <a:pPr marL="0" indent="0">
              <a:buNone/>
            </a:pPr>
            <a:r>
              <a:rPr lang="en-US" altLang="en-US" dirty="0"/>
              <a:t>(competence is the portion of imagination that is guided by natural acceptance)</a:t>
            </a:r>
          </a:p>
          <a:p>
            <a:pPr>
              <a:buFont typeface="Symbol" pitchFamily="18" charset="2"/>
              <a:buNone/>
              <a:defRPr/>
            </a:pPr>
            <a:endParaRPr lang="en-US" dirty="0">
              <a:solidFill>
                <a:srgbClr val="FF0000"/>
              </a:solidFill>
              <a:latin typeface="Arial" charset="0"/>
              <a:cs typeface="Arial" charset="0"/>
            </a:endParaRPr>
          </a:p>
          <a:p>
            <a:pPr>
              <a:buFont typeface="Symbol" pitchFamily="18" charset="2"/>
              <a:buNone/>
              <a:defRPr/>
            </a:pPr>
            <a:r>
              <a:rPr lang="en-US" dirty="0">
                <a:solidFill>
                  <a:srgbClr val="FF0000"/>
                </a:solidFill>
                <a:latin typeface="Arial" charset="0"/>
                <a:cs typeface="Arial" charset="0"/>
              </a:rPr>
              <a:t>Under evaluation, over evaluation or otherwise evaluation is disrespect</a:t>
            </a:r>
          </a:p>
          <a:p>
            <a:pPr>
              <a:buFont typeface="Symbol" pitchFamily="18" charset="2"/>
              <a:buNone/>
              <a:defRPr/>
            </a:pPr>
            <a:endParaRPr lang="en-US" dirty="0">
              <a:solidFill>
                <a:srgbClr val="FF0000"/>
              </a:solidFill>
              <a:latin typeface="Arial" charset="0"/>
              <a:cs typeface="Arial" charset="0"/>
            </a:endParaRPr>
          </a:p>
          <a:p>
            <a:pPr marL="0" indent="0">
              <a:buNone/>
            </a:pPr>
            <a:r>
              <a:rPr lang="en-US" altLang="en-US" dirty="0"/>
              <a:t>The purpose, program and potential to develop are the same for all human </a:t>
            </a:r>
            <a:r>
              <a:rPr lang="en-US" altLang="en-US"/>
              <a:t>beings </a:t>
            </a:r>
          </a:p>
          <a:p>
            <a:pPr marL="0" indent="0">
              <a:buNone/>
            </a:pPr>
            <a:r>
              <a:rPr lang="en-US" altLang="en-US"/>
              <a:t>– </a:t>
            </a:r>
            <a:r>
              <a:rPr lang="en-US" altLang="en-US" dirty="0"/>
              <a:t>in that sense, all human beings are similar</a:t>
            </a:r>
          </a:p>
          <a:p>
            <a:pPr marL="0" indent="0">
              <a:buNone/>
            </a:pPr>
            <a:endParaRPr lang="en-US" altLang="en-US" dirty="0"/>
          </a:p>
          <a:p>
            <a:pPr marL="0" indent="0">
              <a:buNone/>
            </a:pPr>
            <a:r>
              <a:rPr lang="en-US" altLang="en-US" dirty="0"/>
              <a:t>The minimum content of respect is to be able to see the other as a human being who is similar to me</a:t>
            </a:r>
          </a:p>
          <a:p>
            <a:pPr>
              <a:buFont typeface="Symbol" pitchFamily="18" charset="2"/>
              <a:buNone/>
              <a:defRPr/>
            </a:pPr>
            <a:endParaRPr lang="en-US" dirty="0">
              <a:latin typeface="Arial" charset="0"/>
              <a:cs typeface="Arial" charset="0"/>
            </a:endParaRPr>
          </a:p>
          <a:p>
            <a:pPr>
              <a:buFont typeface="Symbol" pitchFamily="18" charset="2"/>
              <a:buNone/>
              <a:defRPr/>
            </a:pPr>
            <a:endParaRPr lang="en-US" dirty="0">
              <a:latin typeface="Arial" charset="0"/>
              <a:cs typeface="Arial" charset="0"/>
            </a:endParaRPr>
          </a:p>
          <a:p>
            <a:pPr>
              <a:buFont typeface="Symbol" pitchFamily="18" charset="2"/>
              <a:buNone/>
              <a:defRPr/>
            </a:pPr>
            <a:endParaRPr lang="en-US" dirty="0">
              <a:latin typeface="Arial" charset="0"/>
              <a:cs typeface="Arial" charset="0"/>
            </a:endParaRPr>
          </a:p>
          <a:p>
            <a:pPr>
              <a:buFont typeface="Symbol" pitchFamily="18" charset="2"/>
              <a:buNone/>
              <a:defRPr/>
            </a:pPr>
            <a:endParaRPr lang="en-US" dirty="0">
              <a:latin typeface="Arial" charset="0"/>
              <a:cs typeface="Arial" charset="0"/>
            </a:endParaRPr>
          </a:p>
          <a:p>
            <a:pPr>
              <a:buFont typeface="Symbol" pitchFamily="18" charset="2"/>
              <a:buNone/>
              <a:defRPr/>
            </a:pPr>
            <a:r>
              <a:rPr lang="en-US" dirty="0">
                <a:latin typeface="Arial" charset="0"/>
                <a:cs typeface="Arial" charset="0"/>
              </a:rPr>
              <a:t>We will now explore into the complete content of respect…</a:t>
            </a:r>
            <a:endParaRPr dirty="0">
              <a:latin typeface="Arial" charset="0"/>
              <a:cs typeface="Arial" charset="0"/>
            </a:endParaRPr>
          </a:p>
          <a:p>
            <a:pPr>
              <a:buFont typeface="Symbol" pitchFamily="18" charset="2"/>
              <a:buNone/>
              <a:defRPr/>
            </a:pPr>
            <a:endParaRPr dirty="0">
              <a:latin typeface="Arial" charset="0"/>
              <a:cs typeface="Arial" charset="0"/>
            </a:endParaRPr>
          </a:p>
        </p:txBody>
      </p:sp>
    </p:spTree>
  </p:cSld>
  <p:clrMapOvr>
    <a:masterClrMapping/>
  </p:clrMapOvr>
  <p:transition spd="slow"/>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5613</Words>
  <Application>Microsoft Office PowerPoint</Application>
  <PresentationFormat>Widescreen</PresentationFormat>
  <Paragraphs>706</Paragraphs>
  <Slides>48</Slides>
  <Notes>17</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Arial</vt:lpstr>
      <vt:lpstr>Calibri</vt:lpstr>
      <vt:lpstr>Kruti Dev 010</vt:lpstr>
      <vt:lpstr>Symbol</vt:lpstr>
      <vt:lpstr>Times New Roman</vt:lpstr>
      <vt:lpstr>Wingdings</vt:lpstr>
      <vt:lpstr>Wingdings 2</vt:lpstr>
      <vt:lpstr>UHV Theme 2022</vt:lpstr>
      <vt:lpstr>Chart</vt:lpstr>
      <vt:lpstr>Lecture 15 'Respect' – as the Right Evaluation</vt:lpstr>
      <vt:lpstr>PowerPoint Presentation</vt:lpstr>
      <vt:lpstr>PowerPoint Presentation</vt:lpstr>
      <vt:lpstr>Harmony in the Family</vt:lpstr>
      <vt:lpstr>Respect (lEeku)</vt:lpstr>
      <vt:lpstr>Wrong Evaluation</vt:lpstr>
      <vt:lpstr>Common Implications of Disrespect</vt:lpstr>
      <vt:lpstr>Respect: Right Evaluation – on the basis of the Self </vt:lpstr>
      <vt:lpstr>Sum Up</vt:lpstr>
      <vt:lpstr>Self Reflection</vt:lpstr>
      <vt:lpstr>Differentiation Hksn</vt:lpstr>
      <vt:lpstr>Differentiation Hksn</vt:lpstr>
      <vt:lpstr>Differentiation Hksn</vt:lpstr>
      <vt:lpstr>Differentiation Hksn</vt:lpstr>
      <vt:lpstr>Recalling: Minimum Content of Respect – The Other is Similar to Me</vt:lpstr>
      <vt:lpstr>Respect: The Other is Similar to Me. We are complementary to each other</vt:lpstr>
      <vt:lpstr>What is your Natural Acceptance?</vt:lpstr>
      <vt:lpstr>Complementarity</vt:lpstr>
      <vt:lpstr>Right Evaluation, Feeling of Complimentarity</vt:lpstr>
      <vt:lpstr>Expression of Respect – Complementariness</vt:lpstr>
      <vt:lpstr>Differentiation     Respect – on the basis of Self </vt:lpstr>
      <vt:lpstr>Sum Up</vt:lpstr>
      <vt:lpstr>Self Reflection     </vt:lpstr>
      <vt:lpstr>Self Reflection</vt:lpstr>
      <vt:lpstr>Key Points</vt:lpstr>
      <vt:lpstr>PowerPoint Presentation</vt:lpstr>
      <vt:lpstr>Harmony in the Family</vt:lpstr>
      <vt:lpstr>Respect (lEeku)</vt:lpstr>
      <vt:lpstr>Other Types of Evaluation</vt:lpstr>
      <vt:lpstr>Differentiation     Respect – on the basis of Self </vt:lpstr>
      <vt:lpstr>Sum Up</vt:lpstr>
      <vt:lpstr>FAQs for Lecture 15 </vt:lpstr>
      <vt:lpstr>Respect and Disrespect</vt:lpstr>
      <vt:lpstr>Question(s):      Response</vt:lpstr>
      <vt:lpstr>Question(s):      Response</vt:lpstr>
      <vt:lpstr>Basic Reference: Full Human Potential (Same for All)</vt:lpstr>
      <vt:lpstr>Competence</vt:lpstr>
      <vt:lpstr>Value Competence</vt:lpstr>
      <vt:lpstr>Question(s):      Response</vt:lpstr>
      <vt:lpstr>Question(s):      Response</vt:lpstr>
      <vt:lpstr>Question(s):      Response</vt:lpstr>
      <vt:lpstr>Question(s):      Response</vt:lpstr>
      <vt:lpstr>Question(s):      Response</vt:lpstr>
      <vt:lpstr>PowerPoint Presentation</vt:lpstr>
      <vt:lpstr>Appreciation and Motivation</vt:lpstr>
      <vt:lpstr>Question(s):      Response</vt:lpstr>
      <vt:lpstr>Question(s):      Response</vt:lpstr>
      <vt:lpstr>Question(s):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2025-03-02T08:16:06Z</dcterms:modified>
</cp:coreProperties>
</file>